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79" r:id="rId9"/>
    <p:sldId id="280" r:id="rId10"/>
    <p:sldId id="285" r:id="rId11"/>
    <p:sldId id="271" r:id="rId12"/>
    <p:sldId id="270" r:id="rId13"/>
    <p:sldId id="268" r:id="rId14"/>
    <p:sldId id="267" r:id="rId15"/>
    <p:sldId id="275" r:id="rId16"/>
    <p:sldId id="263" r:id="rId17"/>
    <p:sldId id="261" r:id="rId18"/>
    <p:sldId id="281" r:id="rId19"/>
    <p:sldId id="264" r:id="rId20"/>
    <p:sldId id="265" r:id="rId21"/>
    <p:sldId id="282" r:id="rId22"/>
    <p:sldId id="284" r:id="rId23"/>
    <p:sldId id="28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0" autoAdjust="0"/>
  </p:normalViewPr>
  <p:slideViewPr>
    <p:cSldViewPr>
      <p:cViewPr varScale="1">
        <p:scale>
          <a:sx n="104" d="100"/>
          <a:sy n="104" d="100"/>
        </p:scale>
        <p:origin x="-10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E22F3-B6C4-418B-BF68-7A49797BE8D3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4C78-B336-4445-AD68-47B931F1DB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D5648-E03D-4738-B3E5-792E01C504A8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CF4E2-8CCC-4516-869E-E298C28795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FB2CD-66C1-4955-A6BA-4FE59A84AB75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19DC5-5FD4-4958-88B9-1530D2722D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AAF28-C1A9-4913-AEBB-E39646DDEACF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35FA-1205-4055-81D8-72E0B79534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B353-E57F-479D-81AB-F26787CC20FE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6408B-E1D4-4FD4-9D9C-65F02BA291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B1018-7350-4EBB-8E5D-F4BAAE5B7E19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13D28-361F-49F6-A32E-A0AC63883C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23EB3-8519-41D5-989C-F48876435E8D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E513-C91F-49D3-8ECE-F3B0074E6C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C8514-1144-466E-B71A-FA63393B765A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5A0B2-A274-4492-81AA-5995752322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F3A4-EBBC-4B24-87A7-1F07C16A3BD3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A2152-79AC-4628-8606-0EB1E7CC3D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B1B27-CE09-4780-90E5-3370D21880C8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CA1E-1527-4E1E-84C7-2939F4BB85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98FED-0F29-4896-BC03-4ADF964F8C3B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2A39-7A51-4989-BAF2-27ACCB467A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FAA708-CF1A-4D0C-A8F0-170C5A99DA8A}" type="datetimeFigureOut">
              <a:rPr lang="ru-RU"/>
              <a:pPr>
                <a:defRPr/>
              </a:pPr>
              <a:t>19.12.2013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37FD4D-0ABB-4350-9E13-9649902930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3338" y="835025"/>
            <a:ext cx="9037638" cy="3241675"/>
          </a:xfrm>
        </p:spPr>
        <p:txBody>
          <a:bodyPr/>
          <a:lstStyle/>
          <a:p>
            <a:r>
              <a:rPr lang="ru-RU" sz="9600" b="1" i="1" smtClean="0"/>
              <a:t>А мы в ПРОФСОЮЗЕ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105400"/>
            <a:ext cx="4572000" cy="1752600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</a:rPr>
              <a:t>МКДОУ д</a:t>
            </a:r>
            <a:r>
              <a:rPr lang="en-US" sz="2400" smtClean="0">
                <a:solidFill>
                  <a:schemeClr val="tx1"/>
                </a:solidFill>
              </a:rPr>
              <a:t>/</a:t>
            </a:r>
            <a:r>
              <a:rPr lang="ru-RU" sz="2400" smtClean="0">
                <a:solidFill>
                  <a:schemeClr val="tx1"/>
                </a:solidFill>
              </a:rPr>
              <a:t>с № 472</a:t>
            </a:r>
          </a:p>
        </p:txBody>
      </p:sp>
      <p:pic>
        <p:nvPicPr>
          <p:cNvPr id="9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67625" y="9080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811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еня\Desktop\P219015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196975"/>
            <a:ext cx="5813425" cy="4359275"/>
          </a:xfrm>
        </p:spPr>
      </p:pic>
      <p:pic>
        <p:nvPicPr>
          <p:cNvPr id="2051" name="Picture 3" descr="C:\Users\Женя\Desktop\Настя работы в сад\8 марта 9группа\DSC_0040.JPG"/>
          <p:cNvPicPr>
            <a:picLocks noChangeAspect="1" noChangeArrowheads="1"/>
          </p:cNvPicPr>
          <p:nvPr/>
        </p:nvPicPr>
        <p:blipFill>
          <a:blip r:embed="rId4"/>
          <a:srcRect l="37166" t="21313" r="45667" b="20056"/>
          <a:stretch>
            <a:fillRect/>
          </a:stretch>
        </p:blipFill>
        <p:spPr bwMode="auto">
          <a:xfrm>
            <a:off x="6156325" y="404813"/>
            <a:ext cx="2447925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Женя\Desktop\Настя работы в сад\05.10.2012-д-с 472\IMG_3377.JPG"/>
          <p:cNvPicPr>
            <a:picLocks noChangeAspect="1" noChangeArrowheads="1"/>
          </p:cNvPicPr>
          <p:nvPr/>
        </p:nvPicPr>
        <p:blipFill>
          <a:blip r:embed="rId2"/>
          <a:srcRect l="13663" t="13708" r="15492" b="16620"/>
          <a:stretch>
            <a:fillRect/>
          </a:stretch>
        </p:blipFill>
        <p:spPr bwMode="auto">
          <a:xfrm>
            <a:off x="280988" y="701675"/>
            <a:ext cx="4475162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профсоюз\SAM_136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09975" y="2708275"/>
            <a:ext cx="5534025" cy="4149725"/>
          </a:xfr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979613" y="115888"/>
            <a:ext cx="55530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Познавательный, полезный.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рофсоюз\театр постановка\SAM_1621.JPG"/>
          <p:cNvPicPr>
            <a:picLocks noChangeAspect="1" noChangeArrowheads="1"/>
          </p:cNvPicPr>
          <p:nvPr/>
        </p:nvPicPr>
        <p:blipFill>
          <a:blip r:embed="rId2"/>
          <a:srcRect l="6619" t="29295" r="17465"/>
          <a:stretch>
            <a:fillRect/>
          </a:stretch>
        </p:blipFill>
        <p:spPr bwMode="auto">
          <a:xfrm>
            <a:off x="455613" y="620713"/>
            <a:ext cx="7788275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 когда в спартакиаде</a:t>
            </a:r>
            <a:br>
              <a:rPr lang="ru-RU" dirty="0" smtClean="0"/>
            </a:br>
            <a:r>
              <a:rPr lang="ru-RU" dirty="0" smtClean="0"/>
              <a:t>Отличиться срочно надо,</a:t>
            </a:r>
            <a:endParaRPr lang="ru-RU" dirty="0"/>
          </a:p>
        </p:txBody>
      </p:sp>
      <p:pic>
        <p:nvPicPr>
          <p:cNvPr id="8194" name="Picture 2" descr="F:\фотки дс\100PHOTO\SAM_0999.JPG"/>
          <p:cNvPicPr>
            <a:picLocks noChangeAspect="1" noChangeArrowheads="1"/>
          </p:cNvPicPr>
          <p:nvPr/>
        </p:nvPicPr>
        <p:blipFill>
          <a:blip r:embed="rId2"/>
          <a:srcRect l="32445" t="27431" r="20091" b="5353"/>
          <a:stretch>
            <a:fillRect/>
          </a:stretch>
        </p:blipFill>
        <p:spPr bwMode="auto">
          <a:xfrm>
            <a:off x="4398963" y="1900238"/>
            <a:ext cx="43402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F:\фотки дс\100PHOTO\SAM_1008.JPG"/>
          <p:cNvPicPr>
            <a:picLocks noChangeAspect="1" noChangeArrowheads="1"/>
          </p:cNvPicPr>
          <p:nvPr/>
        </p:nvPicPr>
        <p:blipFill>
          <a:blip r:embed="rId3"/>
          <a:srcRect l="17606" t="330" r="17464" b="12347"/>
          <a:stretch>
            <a:fillRect/>
          </a:stretch>
        </p:blipFill>
        <p:spPr bwMode="auto">
          <a:xfrm>
            <a:off x="344488" y="2205038"/>
            <a:ext cx="3965575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 баскетболе, волейболе,</a:t>
            </a:r>
            <a:br>
              <a:rPr lang="ru-RU" dirty="0" smtClean="0"/>
            </a:br>
            <a:r>
              <a:rPr lang="ru-RU" dirty="0" smtClean="0"/>
              <a:t>Проявляем силу воли.</a:t>
            </a:r>
            <a:endParaRPr lang="ru-RU" dirty="0"/>
          </a:p>
        </p:txBody>
      </p:sp>
      <p:pic>
        <p:nvPicPr>
          <p:cNvPr id="7170" name="Picture 2" descr="F:\фотки дс\фото\SAM_0952.JPG"/>
          <p:cNvPicPr>
            <a:picLocks noChangeAspect="1" noChangeArrowheads="1"/>
          </p:cNvPicPr>
          <p:nvPr/>
        </p:nvPicPr>
        <p:blipFill>
          <a:blip r:embed="rId2"/>
          <a:srcRect l="20705" t="15211" r="47041" b="38028"/>
          <a:stretch>
            <a:fillRect/>
          </a:stretch>
        </p:blipFill>
        <p:spPr bwMode="auto">
          <a:xfrm>
            <a:off x="3059113" y="3651250"/>
            <a:ext cx="294957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F:\фотки дс\100PHOTO\SAM_0994.JPG"/>
          <p:cNvPicPr>
            <a:picLocks noChangeAspect="1" noChangeArrowheads="1"/>
          </p:cNvPicPr>
          <p:nvPr/>
        </p:nvPicPr>
        <p:blipFill>
          <a:blip r:embed="rId3"/>
          <a:srcRect l="23189" t="12207" r="42726" b="17369"/>
          <a:stretch>
            <a:fillRect/>
          </a:stretch>
        </p:blipFill>
        <p:spPr bwMode="auto">
          <a:xfrm>
            <a:off x="395288" y="1557338"/>
            <a:ext cx="24638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фотки дс\фото\SAM_0959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5352" t="8733" r="2676" b="11455"/>
          <a:stretch>
            <a:fillRect/>
          </a:stretch>
        </p:blipFill>
        <p:spPr>
          <a:xfrm>
            <a:off x="5219700" y="1412875"/>
            <a:ext cx="3279775" cy="31686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 шахматы идём играть,</a:t>
            </a:r>
            <a:br>
              <a:rPr lang="ru-RU" dirty="0" smtClean="0"/>
            </a:br>
            <a:r>
              <a:rPr lang="ru-RU" dirty="0" smtClean="0"/>
              <a:t>В гонках лыжных побеждать.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4380" r="22038"/>
          <a:stretch>
            <a:fillRect/>
          </a:stretch>
        </p:blipFill>
        <p:spPr bwMode="auto">
          <a:xfrm>
            <a:off x="395288" y="1557338"/>
            <a:ext cx="35099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Женя\Desktop\img024[1].jpg"/>
          <p:cNvPicPr>
            <a:picLocks noChangeAspect="1" noChangeArrowheads="1"/>
          </p:cNvPicPr>
          <p:nvPr/>
        </p:nvPicPr>
        <p:blipFill>
          <a:blip r:embed="rId3"/>
          <a:srcRect l="16084" r="44289"/>
          <a:stretch>
            <a:fillRect/>
          </a:stretch>
        </p:blipFill>
        <p:spPr bwMode="auto">
          <a:xfrm>
            <a:off x="5148263" y="1557338"/>
            <a:ext cx="2922587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3860800"/>
            <a:ext cx="3744913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 нас  РЕМОНТ!!!</a:t>
            </a:r>
            <a:endParaRPr lang="ru-RU" dirty="0"/>
          </a:p>
        </p:txBody>
      </p:sp>
      <p:pic>
        <p:nvPicPr>
          <p:cNvPr id="6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196975"/>
            <a:ext cx="4351338" cy="2447925"/>
          </a:xfrm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068638"/>
            <a:ext cx="460851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924300" y="5934075"/>
            <a:ext cx="4932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Вот по этому приказу,</a:t>
            </a:r>
          </a:p>
          <a:p>
            <a:r>
              <a:rPr lang="ru-RU">
                <a:latin typeface="Calibri" pitchFamily="34" charset="0"/>
              </a:rPr>
              <a:t>Выполняем всё и сразу!!!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63713" y="333375"/>
            <a:ext cx="502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Трудности мы не боимся!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Выездной семинар для руководителей ОУ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://lennpo.nios.ru/sites/default/files/fotogallery/dsc0195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5750" y="1600200"/>
            <a:ext cx="6032500" cy="45259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профсоюз\SAM_0708.JPG"/>
          <p:cNvPicPr>
            <a:picLocks noChangeAspect="1" noChangeArrowheads="1"/>
          </p:cNvPicPr>
          <p:nvPr/>
        </p:nvPicPr>
        <p:blipFill>
          <a:blip r:embed="rId2"/>
          <a:srcRect l="29015" t="17090" r="24789" b="14366"/>
          <a:stretch>
            <a:fillRect/>
          </a:stretch>
        </p:blipFill>
        <p:spPr bwMode="auto">
          <a:xfrm>
            <a:off x="323850" y="188913"/>
            <a:ext cx="31051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:\фотки дс\фото\SAM_0939.JPG"/>
          <p:cNvPicPr>
            <a:picLocks noChangeAspect="1" noChangeArrowheads="1"/>
          </p:cNvPicPr>
          <p:nvPr/>
        </p:nvPicPr>
        <p:blipFill>
          <a:blip r:embed="rId3"/>
          <a:srcRect l="28580" t="169" r="15350" b="39436"/>
          <a:stretch>
            <a:fillRect/>
          </a:stretch>
        </p:blipFill>
        <p:spPr bwMode="auto">
          <a:xfrm>
            <a:off x="4932363" y="198438"/>
            <a:ext cx="35655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фотки дс\фото\SAM_0948.JPG"/>
          <p:cNvPicPr>
            <a:picLocks noChangeAspect="1" noChangeArrowheads="1"/>
          </p:cNvPicPr>
          <p:nvPr/>
        </p:nvPicPr>
        <p:blipFill>
          <a:blip r:embed="rId4"/>
          <a:srcRect l="12444" t="33240" r="25961" b="11172"/>
          <a:stretch>
            <a:fillRect/>
          </a:stretch>
        </p:blipFill>
        <p:spPr bwMode="auto">
          <a:xfrm>
            <a:off x="3635375" y="3314700"/>
            <a:ext cx="280987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 descr="C:\Users\Женя\Desktop\Настя работы в сад\Фото0180.jpg"/>
          <p:cNvPicPr>
            <a:picLocks noChangeAspect="1" noChangeArrowheads="1"/>
          </p:cNvPicPr>
          <p:nvPr/>
        </p:nvPicPr>
        <p:blipFill>
          <a:blip r:embed="rId2"/>
          <a:srcRect l="14085" t="23099" r="12395"/>
          <a:stretch>
            <a:fillRect/>
          </a:stretch>
        </p:blipFill>
        <p:spPr bwMode="auto">
          <a:xfrm>
            <a:off x="257175" y="692150"/>
            <a:ext cx="39116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Женя\Desktop\Настя работы в сад\апрель май\SAM_1902.jpg"/>
          <p:cNvPicPr>
            <a:picLocks noChangeAspect="1" noChangeArrowheads="1"/>
          </p:cNvPicPr>
          <p:nvPr/>
        </p:nvPicPr>
        <p:blipFill>
          <a:blip r:embed="rId3"/>
          <a:srcRect t="17412" r="8308"/>
          <a:stretch>
            <a:fillRect/>
          </a:stretch>
        </p:blipFill>
        <p:spPr bwMode="auto">
          <a:xfrm>
            <a:off x="3622675" y="3357563"/>
            <a:ext cx="4916488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467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Председатель профкома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57563"/>
            <a:ext cx="8229600" cy="2768600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                              Савченко Л.В.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                            </a:t>
            </a:r>
            <a:r>
              <a:rPr lang="ru-RU" b="1" dirty="0" smtClean="0"/>
              <a:t>Члены профкома: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                                 Грушко Е.А.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                              Гапоненко А.Б.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                              Поликутина И.В.</a:t>
            </a:r>
            <a:endParaRPr lang="ru-RU" dirty="0"/>
          </a:p>
        </p:txBody>
      </p:sp>
      <p:pic>
        <p:nvPicPr>
          <p:cNvPr id="14339" name="Picture 2" descr="F:\профсоюз\05.10.2012-д-с 472\IMG_3363.JPG"/>
          <p:cNvPicPr>
            <a:picLocks noChangeAspect="1" noChangeArrowheads="1"/>
          </p:cNvPicPr>
          <p:nvPr/>
        </p:nvPicPr>
        <p:blipFill>
          <a:blip r:embed="rId2"/>
          <a:srcRect l="26714" t="20845" r="29718" b="46291"/>
          <a:stretch>
            <a:fillRect/>
          </a:stretch>
        </p:blipFill>
        <p:spPr bwMode="auto">
          <a:xfrm>
            <a:off x="3203575" y="958850"/>
            <a:ext cx="22415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ки дс\фото\SAM_0928.JPG"/>
          <p:cNvPicPr>
            <a:picLocks noChangeAspect="1" noChangeArrowheads="1"/>
          </p:cNvPicPr>
          <p:nvPr/>
        </p:nvPicPr>
        <p:blipFill>
          <a:blip r:embed="rId2"/>
          <a:srcRect l="18311" t="4883" r="21973" b="8733"/>
          <a:stretch>
            <a:fillRect/>
          </a:stretch>
        </p:blipFill>
        <p:spPr bwMode="auto">
          <a:xfrm>
            <a:off x="250825" y="115888"/>
            <a:ext cx="38893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Женя\Desktop\IMG_351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7523" t="5325" r="12370" b="3311"/>
          <a:stretch>
            <a:fillRect/>
          </a:stretch>
        </p:blipFill>
        <p:spPr>
          <a:xfrm>
            <a:off x="4427538" y="2060575"/>
            <a:ext cx="3905250" cy="38163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4923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Профсоюзом мы гордимся.</a:t>
            </a:r>
            <a:br>
              <a:rPr lang="ru-RU" dirty="0" smtClean="0"/>
            </a:br>
            <a:r>
              <a:rPr lang="ru-RU" dirty="0" smtClean="0"/>
              <a:t>Он работает сплотив,</a:t>
            </a:r>
            <a:br>
              <a:rPr lang="ru-RU" dirty="0" smtClean="0"/>
            </a:br>
            <a:r>
              <a:rPr lang="ru-RU" dirty="0" smtClean="0"/>
              <a:t>Нас в отличный коллектив!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еня\Desktop\Изображение 05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16266" b="15482"/>
          <a:stretch>
            <a:fillRect/>
          </a:stretch>
        </p:blipFill>
        <p:spPr>
          <a:xfrm>
            <a:off x="827088" y="549275"/>
            <a:ext cx="7462837" cy="54721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9111609" flipV="1">
            <a:off x="327025" y="2579688"/>
            <a:ext cx="7891463" cy="773112"/>
          </a:xfrm>
        </p:spPr>
        <p:txBody>
          <a:bodyPr/>
          <a:lstStyle/>
          <a:p>
            <a:r>
              <a:rPr lang="ru-RU" sz="9600" b="1" i="1" smtClean="0">
                <a:solidFill>
                  <a:srgbClr val="7030A0"/>
                </a:solidFill>
              </a:rPr>
              <a:t>СПАСИБО </a:t>
            </a:r>
            <a:br>
              <a:rPr lang="ru-RU" sz="9600" b="1" i="1" smtClean="0">
                <a:solidFill>
                  <a:srgbClr val="7030A0"/>
                </a:solidFill>
              </a:rPr>
            </a:br>
            <a:r>
              <a:rPr lang="ru-RU" sz="9600" b="1" i="1" smtClean="0">
                <a:solidFill>
                  <a:srgbClr val="7030A0"/>
                </a:solidFill>
              </a:rPr>
              <a:t>       ЗА ВНИМАНИЕ!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557338"/>
            <a:ext cx="8229600" cy="2663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FF0000"/>
                </a:solidFill>
              </a:rPr>
              <a:t>Цель</a:t>
            </a:r>
            <a:r>
              <a:rPr lang="ru-RU" b="1" dirty="0" smtClean="0"/>
              <a:t>: </a:t>
            </a:r>
            <a:r>
              <a:rPr lang="ru-RU" b="1" dirty="0"/>
              <a:t> </a:t>
            </a:r>
            <a:r>
              <a:rPr lang="ru-RU" b="1" dirty="0" smtClean="0"/>
              <a:t>представление </a:t>
            </a:r>
            <a:r>
              <a:rPr lang="ru-RU" b="1" dirty="0"/>
              <a:t>и защита </a:t>
            </a:r>
            <a:r>
              <a:rPr lang="ru-RU" b="1" dirty="0" smtClean="0"/>
              <a:t>социально-трудовых </a:t>
            </a:r>
            <a:r>
              <a:rPr lang="ru-RU" b="1" dirty="0"/>
              <a:t>прав и профессиональных интересов работников </a:t>
            </a:r>
            <a:r>
              <a:rPr lang="ru-RU" b="1" dirty="0" smtClean="0"/>
              <a:t>образования дошкольного учреждения.</a:t>
            </a:r>
            <a:endParaRPr lang="ru-RU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5903912"/>
          </a:xfrm>
        </p:spPr>
        <p:txBody>
          <a:bodyPr/>
          <a:lstStyle/>
          <a:p>
            <a:r>
              <a:rPr lang="ru-RU" sz="3600" b="1" i="1" smtClean="0">
                <a:solidFill>
                  <a:srgbClr val="FF0000"/>
                </a:solidFill>
              </a:rPr>
              <a:t>Задачи: </a:t>
            </a:r>
            <a:r>
              <a:rPr lang="ru-RU" smtClean="0"/>
              <a:t/>
            </a:r>
            <a:br>
              <a:rPr lang="ru-RU" smtClean="0"/>
            </a:br>
            <a:r>
              <a:rPr lang="ru-RU" sz="1300" smtClean="0"/>
              <a:t>•	</a:t>
            </a:r>
            <a:r>
              <a:rPr lang="ru-RU" sz="1800" smtClean="0"/>
              <a:t>Реализация уставных задач Профсоюза по представительству и защите социально-трудовых прав и профессиональных интересов членов Профсоюза;</a:t>
            </a:r>
            <a:br>
              <a:rPr lang="ru-RU" sz="1800" smtClean="0"/>
            </a:br>
            <a:r>
              <a:rPr lang="ru-RU" sz="1800" smtClean="0"/>
              <a:t>•	Общественный контроль над соблюдением законодательства о труде и охране труда;</a:t>
            </a:r>
            <a:br>
              <a:rPr lang="ru-RU" sz="1800" smtClean="0"/>
            </a:br>
            <a:r>
              <a:rPr lang="ru-RU" sz="1800" smtClean="0"/>
              <a:t>•	Представлять интересы членов Профсоюза, содействовать заключению коллективного договора, вести переговоры с администрацией на принципах социального партнерства;</a:t>
            </a:r>
            <a:br>
              <a:rPr lang="ru-RU" sz="1800" smtClean="0"/>
            </a:br>
            <a:r>
              <a:rPr lang="ru-RU" sz="1800" smtClean="0"/>
              <a:t>•	Улучшение материального положения, укрепление здоровья и повышение жизненного уровня членов Профсоюза;</a:t>
            </a:r>
            <a:br>
              <a:rPr lang="ru-RU" sz="1800" smtClean="0"/>
            </a:br>
            <a:r>
              <a:rPr lang="ru-RU" sz="1800" smtClean="0"/>
              <a:t>•	Организовывать и содействовать культурно –просветительной и оздоровительной работе с членами Профсоюза и их детьми. </a:t>
            </a:r>
            <a:br>
              <a:rPr lang="ru-RU" sz="1800" smtClean="0"/>
            </a:br>
            <a:r>
              <a:rPr lang="ru-RU" sz="1800" smtClean="0"/>
              <a:t>•	Информационное обеспечение членов Профсоюза, разъяснение мер, принимаемых Профсоюзом по реализации уставных целей и задач;</a:t>
            </a:r>
            <a:br>
              <a:rPr lang="ru-RU" sz="1800" smtClean="0"/>
            </a:br>
            <a:r>
              <a:rPr lang="ru-RU" sz="1800" smtClean="0"/>
              <a:t>•	Организация приема в Профсоюз и учет членов Профсоюза, осуществление организационных мероприятий по повышению мотивации профсоюзного членства; </a:t>
            </a:r>
            <a:br>
              <a:rPr lang="ru-RU" sz="1800" smtClean="0"/>
            </a:br>
            <a:r>
              <a:rPr lang="ru-RU" sz="1800" smtClean="0"/>
              <a:t>•	Создание условий, обеспечивающих вовлечение членов Профсоюза в профсоюзную работу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07950" y="3068638"/>
            <a:ext cx="8229600" cy="1143000"/>
          </a:xfrm>
        </p:spPr>
        <p:txBody>
          <a:bodyPr/>
          <a:lstStyle/>
          <a:p>
            <a:r>
              <a:rPr lang="ru-RU" sz="2800" b="1" smtClean="0"/>
              <a:t>Состав комиссий профсоюзной организации</a:t>
            </a:r>
            <a:br>
              <a:rPr lang="ru-RU" sz="2800" b="1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2400" smtClean="0"/>
              <a:t>	</a:t>
            </a:r>
            <a:r>
              <a:rPr lang="ru-RU" sz="2400" b="1" i="1" smtClean="0"/>
              <a:t>Ревизионная комиссия</a:t>
            </a:r>
            <a:br>
              <a:rPr lang="ru-RU" sz="2400" b="1" i="1" smtClean="0"/>
            </a:br>
            <a:r>
              <a:rPr lang="ru-RU" sz="2400" smtClean="0"/>
              <a:t>	Кошкина Елена Александровна</a:t>
            </a:r>
            <a:br>
              <a:rPr lang="ru-RU" sz="2400" smtClean="0"/>
            </a:br>
            <a:r>
              <a:rPr lang="ru-RU" sz="2400" smtClean="0"/>
              <a:t>	</a:t>
            </a:r>
            <a:r>
              <a:rPr lang="ru-RU" sz="2400" b="1" i="1" smtClean="0"/>
              <a:t>Комиссия по охране труда</a:t>
            </a:r>
            <a:r>
              <a:rPr lang="ru-RU" sz="2400" smtClean="0"/>
              <a:t>	</a:t>
            </a:r>
            <a:br>
              <a:rPr lang="ru-RU" sz="2400" smtClean="0"/>
            </a:br>
            <a:r>
              <a:rPr lang="ru-RU" sz="2400" smtClean="0"/>
              <a:t>           Шамарина Татьяна Валерьевна</a:t>
            </a:r>
            <a:br>
              <a:rPr lang="ru-RU" sz="2400" smtClean="0"/>
            </a:br>
            <a:r>
              <a:rPr lang="ru-RU" sz="2400" smtClean="0"/>
              <a:t>	</a:t>
            </a:r>
            <a:r>
              <a:rPr lang="ru-RU" sz="2400" b="1" i="1" smtClean="0"/>
              <a:t>Комиссия по защите социально- трудовых прав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	Марандина В.В.</a:t>
            </a:r>
            <a:br>
              <a:rPr lang="ru-RU" sz="2400" smtClean="0"/>
            </a:br>
            <a:r>
              <a:rPr lang="ru-RU" sz="2400" smtClean="0"/>
              <a:t>	</a:t>
            </a:r>
            <a:r>
              <a:rPr lang="ru-RU" sz="2400" b="1" i="1" smtClean="0"/>
              <a:t>Организационно – массовая комиссия 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	Агапова Е.Н.</a:t>
            </a:r>
            <a:br>
              <a:rPr lang="ru-RU" sz="2400" smtClean="0"/>
            </a:br>
            <a:r>
              <a:rPr lang="ru-RU" sz="2400" smtClean="0"/>
              <a:t>           </a:t>
            </a:r>
            <a:r>
              <a:rPr lang="ru-RU" sz="2400" b="1" i="1" smtClean="0"/>
              <a:t>Санитарно – бытовая комиссия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	Москаева Е.М.</a:t>
            </a:r>
            <a:br>
              <a:rPr lang="ru-RU" sz="2400" smtClean="0"/>
            </a:br>
            <a:r>
              <a:rPr lang="ru-RU" sz="2400" smtClean="0"/>
              <a:t>	</a:t>
            </a:r>
            <a:br>
              <a:rPr lang="ru-RU" sz="2400" smtClean="0"/>
            </a:br>
            <a:endParaRPr lang="ru-RU" sz="240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Профсоюз у нас активный.</a:t>
            </a:r>
            <a:br>
              <a:rPr lang="ru-RU" sz="3200" smtClean="0"/>
            </a:br>
            <a:r>
              <a:rPr lang="ru-RU" sz="3200" smtClean="0"/>
              <a:t>Коллектив сплочённый, сильный.</a:t>
            </a:r>
          </a:p>
        </p:txBody>
      </p:sp>
      <p:sp>
        <p:nvSpPr>
          <p:cNvPr id="1843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18435" name="Picture 2" descr="F:\Изображение 571.jpg"/>
          <p:cNvPicPr>
            <a:picLocks noChangeAspect="1" noChangeArrowheads="1"/>
          </p:cNvPicPr>
          <p:nvPr/>
        </p:nvPicPr>
        <p:blipFill>
          <a:blip r:embed="rId2"/>
          <a:srcRect t="15515"/>
          <a:stretch>
            <a:fillRect/>
          </a:stretch>
        </p:blipFill>
        <p:spPr bwMode="auto">
          <a:xfrm>
            <a:off x="1042988" y="1628775"/>
            <a:ext cx="71596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333375"/>
            <a:ext cx="7467600" cy="4873625"/>
          </a:xfrm>
        </p:spPr>
        <p:txBody>
          <a:bodyPr/>
          <a:lstStyle/>
          <a:p>
            <a:r>
              <a:rPr lang="ru-RU" smtClean="0"/>
              <a:t>Может помощь оказать,</a:t>
            </a:r>
          </a:p>
          <a:p>
            <a:r>
              <a:rPr lang="ru-RU" smtClean="0"/>
              <a:t>Может вам путёвку дать</a:t>
            </a:r>
          </a:p>
          <a:p>
            <a:r>
              <a:rPr lang="ru-RU" smtClean="0"/>
              <a:t>Полечиться в санаторий,</a:t>
            </a:r>
          </a:p>
          <a:p>
            <a:r>
              <a:rPr lang="ru-RU" smtClean="0"/>
              <a:t>Отдохнуть в профилакторий.</a:t>
            </a:r>
          </a:p>
        </p:txBody>
      </p:sp>
      <p:pic>
        <p:nvPicPr>
          <p:cNvPr id="19458" name="Picture 2" descr="F:\новый год 294.jpg"/>
          <p:cNvPicPr>
            <a:picLocks noChangeAspect="1" noChangeArrowheads="1"/>
          </p:cNvPicPr>
          <p:nvPr/>
        </p:nvPicPr>
        <p:blipFill>
          <a:blip r:embed="rId2"/>
          <a:srcRect l="12666" t="34889" r="24500"/>
          <a:stretch>
            <a:fillRect/>
          </a:stretch>
        </p:blipFill>
        <p:spPr bwMode="auto">
          <a:xfrm>
            <a:off x="1979613" y="2708275"/>
            <a:ext cx="4995862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225" y="476250"/>
            <a:ext cx="7467600" cy="4873625"/>
          </a:xfrm>
        </p:spPr>
        <p:txBody>
          <a:bodyPr/>
          <a:lstStyle/>
          <a:p>
            <a:r>
              <a:rPr lang="ru-RU" smtClean="0"/>
              <a:t>Вас собрав в весёлый круг,</a:t>
            </a:r>
          </a:p>
          <a:p>
            <a:r>
              <a:rPr lang="ru-RU" smtClean="0"/>
              <a:t>Может провести досуг.</a:t>
            </a:r>
          </a:p>
        </p:txBody>
      </p:sp>
      <p:pic>
        <p:nvPicPr>
          <p:cNvPr id="3074" name="Picture 2" descr="C:\Users\Женя\Desktop\фото осень 2013\DSC_0083.JPG"/>
          <p:cNvPicPr>
            <a:picLocks noChangeAspect="1" noChangeArrowheads="1"/>
          </p:cNvPicPr>
          <p:nvPr/>
        </p:nvPicPr>
        <p:blipFill>
          <a:blip r:embed="rId2"/>
          <a:srcRect l="35211" t="18262" r="32394"/>
          <a:stretch>
            <a:fillRect/>
          </a:stretch>
        </p:blipFill>
        <p:spPr bwMode="auto">
          <a:xfrm>
            <a:off x="1187450" y="1628775"/>
            <a:ext cx="2357438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профсоюз\театр постановка\SAM_1529.JPG"/>
          <p:cNvPicPr>
            <a:picLocks noChangeAspect="1" noChangeArrowheads="1"/>
          </p:cNvPicPr>
          <p:nvPr/>
        </p:nvPicPr>
        <p:blipFill>
          <a:blip r:embed="rId3"/>
          <a:srcRect l="2959" t="11832" r="8450" b="5165"/>
          <a:stretch>
            <a:fillRect/>
          </a:stretch>
        </p:blipFill>
        <p:spPr bwMode="auto">
          <a:xfrm>
            <a:off x="3995738" y="2155825"/>
            <a:ext cx="447675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323850" y="333375"/>
            <a:ext cx="7467600" cy="4873625"/>
          </a:xfrm>
        </p:spPr>
        <p:txBody>
          <a:bodyPr/>
          <a:lstStyle/>
          <a:p>
            <a:r>
              <a:rPr lang="ru-RU" smtClean="0"/>
              <a:t>Праздник, конкурс интересный.</a:t>
            </a:r>
          </a:p>
        </p:txBody>
      </p:sp>
      <p:pic>
        <p:nvPicPr>
          <p:cNvPr id="21506" name="Picture 2" descr="F:\профсоюз\корпоратив новый год\100PHOTO\SAM_0889.JPG"/>
          <p:cNvPicPr>
            <a:picLocks noChangeAspect="1" noChangeArrowheads="1"/>
          </p:cNvPicPr>
          <p:nvPr/>
        </p:nvPicPr>
        <p:blipFill>
          <a:blip r:embed="rId2"/>
          <a:srcRect l="62675" t="15399"/>
          <a:stretch>
            <a:fillRect/>
          </a:stretch>
        </p:blipFill>
        <p:spPr bwMode="auto">
          <a:xfrm>
            <a:off x="827088" y="1344613"/>
            <a:ext cx="2627312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Users\Женя\Desktop\Настя работы в сад\05.10.2012-д-с 472\IMG_3391.JPG"/>
          <p:cNvPicPr>
            <a:picLocks noChangeAspect="1" noChangeArrowheads="1"/>
          </p:cNvPicPr>
          <p:nvPr/>
        </p:nvPicPr>
        <p:blipFill>
          <a:blip r:embed="rId3"/>
          <a:srcRect l="7011" t="11079" r="32474" b="21317"/>
          <a:stretch>
            <a:fillRect/>
          </a:stretch>
        </p:blipFill>
        <p:spPr bwMode="auto">
          <a:xfrm>
            <a:off x="4787900" y="1312863"/>
            <a:ext cx="3113088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261</Words>
  <Application>Microsoft Office PowerPoint</Application>
  <PresentationFormat>Экран (4:3)</PresentationFormat>
  <Paragraphs>37</Paragraphs>
  <Slides>23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Calibri</vt:lpstr>
      <vt:lpstr>Arial</vt:lpstr>
      <vt:lpstr>Тема Office</vt:lpstr>
      <vt:lpstr>А мы в ПРОФСОЮЗЕ</vt:lpstr>
      <vt:lpstr>Председатель профкома </vt:lpstr>
      <vt:lpstr>Цель:  представление и защита социально-трудовых прав и профессиональных интересов работников образования дошкольного учреждения.</vt:lpstr>
      <vt:lpstr>Задачи:  • Реализация уставных задач Профсоюза по представительству и защите социально-трудовых прав и профессиональных интересов членов Профсоюза; • Общественный контроль над соблюдением законодательства о труде и охране труда; • Представлять интересы членов Профсоюза, содействовать заключению коллективного договора, вести переговоры с администрацией на принципах социального партнерства; • Улучшение материального положения, укрепление здоровья и повышение жизненного уровня членов Профсоюза; • Организовывать и содействовать культурно –просветительной и оздоровительной работе с членами Профсоюза и их детьми.  • Информационное обеспечение членов Профсоюза, разъяснение мер, принимаемых Профсоюзом по реализации уставных целей и задач; • Организация приема в Профсоюз и учет членов Профсоюза, осуществление организационных мероприятий по повышению мотивации профсоюзного членства;  • Создание условий, обеспечивающих вовлечение членов Профсоюза в профсоюзную работу</vt:lpstr>
      <vt:lpstr>Состав комиссий профсоюзной организации   Ревизионная комиссия  Кошкина Елена Александровна  Комиссия по охране труда             Шамарина Татьяна Валерьевна  Комиссия по защите социально- трудовых прав  Марандина В.В.  Организационно – массовая комиссия   Агапова Е.Н.            Санитарно – бытовая комиссия  Москаева Е.М.   </vt:lpstr>
      <vt:lpstr>Профсоюз у нас активный. Коллектив сплочённый, сильный.</vt:lpstr>
      <vt:lpstr>Слайд 7</vt:lpstr>
      <vt:lpstr>Слайд 8</vt:lpstr>
      <vt:lpstr>Слайд 9</vt:lpstr>
      <vt:lpstr>Слайд 10</vt:lpstr>
      <vt:lpstr>Слайд 11</vt:lpstr>
      <vt:lpstr>Слайд 12</vt:lpstr>
      <vt:lpstr>А когда в спартакиаде Отличиться срочно надо,</vt:lpstr>
      <vt:lpstr>В баскетболе, волейболе, Проявляем силу воли.</vt:lpstr>
      <vt:lpstr>В шахматы идём играть, В гонках лыжных побеждать.</vt:lpstr>
      <vt:lpstr>У нас  РЕМОНТ!!!</vt:lpstr>
      <vt:lpstr>Выездной семинар для руководителей ОУ </vt:lpstr>
      <vt:lpstr>Слайд 18</vt:lpstr>
      <vt:lpstr>Слайд 19</vt:lpstr>
      <vt:lpstr>Слайд 20</vt:lpstr>
      <vt:lpstr>Профсоюзом мы гордимся. Он работает сплотив, Нас в отличный коллектив!</vt:lpstr>
      <vt:lpstr>Слайд 22</vt:lpstr>
      <vt:lpstr>СПАСИБО         ЗА ВНИМАНИЕ!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 мы в ПРОФСОЮЗЕ</dc:title>
  <dc:creator>Женя</dc:creator>
  <cp:lastModifiedBy>okazakova</cp:lastModifiedBy>
  <cp:revision>30</cp:revision>
  <dcterms:created xsi:type="dcterms:W3CDTF">2013-11-01T14:37:13Z</dcterms:created>
  <dcterms:modified xsi:type="dcterms:W3CDTF">2013-12-19T02:50:40Z</dcterms:modified>
</cp:coreProperties>
</file>