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3"/>
  </p:notesMasterIdLst>
  <p:sldIdLst>
    <p:sldId id="258" r:id="rId2"/>
    <p:sldId id="259" r:id="rId3"/>
    <p:sldId id="266" r:id="rId4"/>
    <p:sldId id="261" r:id="rId5"/>
    <p:sldId id="263" r:id="rId6"/>
    <p:sldId id="264" r:id="rId7"/>
    <p:sldId id="273" r:id="rId8"/>
    <p:sldId id="274" r:id="rId9"/>
    <p:sldId id="275" r:id="rId10"/>
    <p:sldId id="276" r:id="rId11"/>
    <p:sldId id="277" r:id="rId12"/>
    <p:sldId id="278" r:id="rId13"/>
    <p:sldId id="269" r:id="rId14"/>
    <p:sldId id="279" r:id="rId15"/>
    <p:sldId id="268" r:id="rId16"/>
    <p:sldId id="262" r:id="rId17"/>
    <p:sldId id="267" r:id="rId18"/>
    <p:sldId id="272" r:id="rId19"/>
    <p:sldId id="270" r:id="rId20"/>
    <p:sldId id="271" r:id="rId21"/>
    <p:sldId id="280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4A9E4"/>
    <a:srgbClr val="0066FF"/>
    <a:srgbClr val="66C3EC"/>
    <a:srgbClr val="485925"/>
    <a:srgbClr val="009900"/>
    <a:srgbClr val="008000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15" autoAdjust="0"/>
    <p:restoredTop sz="86441" autoAdjust="0"/>
  </p:normalViewPr>
  <p:slideViewPr>
    <p:cSldViewPr>
      <p:cViewPr varScale="1">
        <p:scale>
          <a:sx n="80" d="100"/>
          <a:sy n="80" d="100"/>
        </p:scale>
        <p:origin x="-108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autoTitleDeleted val="1"/>
    <c:plotArea>
      <c:layout>
        <c:manualLayout>
          <c:layoutTarget val="inner"/>
          <c:xMode val="edge"/>
          <c:yMode val="edge"/>
          <c:x val="0.18924976903048826"/>
          <c:y val="0.15143926927571491"/>
          <c:w val="0.61594494526722476"/>
          <c:h val="0.73000882402041523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delete val="1"/>
          </c:dLbls>
          <c:cat>
            <c:strRef>
              <c:f>Лист1!$A$2:$A$5</c:f>
              <c:strCache>
                <c:ptCount val="3"/>
                <c:pt idx="0">
                  <c:v>2010 - 2011г.</c:v>
                </c:pt>
                <c:pt idx="1">
                  <c:v>2011 - 2012 г. </c:v>
                </c:pt>
                <c:pt idx="2">
                  <c:v>2012 - 2013г.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</c:ser>
        <c:dLbls>
          <c:showVal val="1"/>
        </c:dLbls>
        <c:firstSliceAng val="0"/>
      </c:pieChart>
    </c:plotArea>
    <c:plotVisOnly val="1"/>
  </c:chart>
  <c:txPr>
    <a:bodyPr/>
    <a:lstStyle/>
    <a:p>
      <a:pPr>
        <a:defRPr sz="1800">
          <a:latin typeface="Comic Sans MS" pitchFamily="66" charset="0"/>
        </a:defRPr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 dirty="0">
                <a:solidFill>
                  <a:srgbClr val="C00000"/>
                </a:solidFill>
                <a:latin typeface="Comic Sans MS" pitchFamily="66" charset="0"/>
              </a:rPr>
              <a:t>Члены </a:t>
            </a:r>
            <a:r>
              <a:rPr lang="ru-RU" dirty="0" smtClean="0">
                <a:solidFill>
                  <a:srgbClr val="C00000"/>
                </a:solidFill>
                <a:latin typeface="Comic Sans MS" pitchFamily="66" charset="0"/>
              </a:rPr>
              <a:t>профсоюза   (%)</a:t>
            </a:r>
            <a:endParaRPr lang="ru-RU" dirty="0">
              <a:solidFill>
                <a:srgbClr val="C00000"/>
              </a:solidFill>
              <a:latin typeface="Comic Sans MS" pitchFamily="66" charset="0"/>
            </a:endParaRPr>
          </a:p>
        </c:rich>
      </c:tx>
      <c:layout/>
    </c:title>
    <c:plotArea>
      <c:layout/>
      <c:bar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Члены профсоюза</c:v>
                </c:pt>
              </c:strCache>
            </c:strRef>
          </c:tx>
          <c:spPr>
            <a:solidFill>
              <a:schemeClr val="accent1"/>
            </a:solidFill>
          </c:spPr>
          <c:cat>
            <c:strRef>
              <c:f>Лист1!$A$2:$A$3</c:f>
              <c:strCache>
                <c:ptCount val="2"/>
                <c:pt idx="0">
                  <c:v>2010 - 2011</c:v>
                </c:pt>
                <c:pt idx="1">
                  <c:v>2011 - 2013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96</c:v>
                </c:pt>
                <c:pt idx="1">
                  <c:v>100</c:v>
                </c:pt>
              </c:numCache>
            </c:numRef>
          </c:val>
        </c:ser>
        <c:overlap val="100"/>
        <c:axId val="95854976"/>
        <c:axId val="62517248"/>
      </c:barChart>
      <c:valAx>
        <c:axId val="62517248"/>
        <c:scaling>
          <c:orientation val="minMax"/>
        </c:scaling>
        <c:axPos val="l"/>
        <c:majorGridlines/>
        <c:numFmt formatCode="General" sourceLinked="1"/>
        <c:tickLblPos val="nextTo"/>
        <c:crossAx val="95854976"/>
        <c:crossBetween val="between"/>
      </c:valAx>
      <c:catAx>
        <c:axId val="95854976"/>
        <c:scaling>
          <c:orientation val="minMax"/>
        </c:scaling>
        <c:axPos val="b"/>
        <c:tickLblPos val="nextTo"/>
        <c:crossAx val="62517248"/>
        <c:auto val="1"/>
        <c:lblAlgn val="ctr"/>
        <c:lblOffset val="100"/>
      </c:catAx>
    </c:plotArea>
    <c:legend>
      <c:legendPos val="r"/>
      <c:legendEntry>
        <c:idx val="0"/>
        <c:txPr>
          <a:bodyPr/>
          <a:lstStyle/>
          <a:p>
            <a:pPr>
              <a:defRPr baseline="0">
                <a:solidFill>
                  <a:srgbClr val="C00000"/>
                </a:solidFill>
                <a:latin typeface="Comic Sans MS" pitchFamily="66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64154913808604552"/>
          <c:y val="0.42551507882344136"/>
          <c:w val="0.3422931559180461"/>
          <c:h val="0.28970505544735392"/>
        </c:manualLayout>
      </c:layout>
      <c:txPr>
        <a:bodyPr/>
        <a:lstStyle/>
        <a:p>
          <a:pPr>
            <a:defRPr>
              <a:latin typeface="Comic Sans MS" pitchFamily="66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F98639-C1F5-4B6E-8633-1D648843CB56}" type="datetimeFigureOut">
              <a:rPr lang="ru-RU" smtClean="0"/>
              <a:pPr/>
              <a:t>31.10.2013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3612A8-0A2C-4A68-A7B2-3E6A476B5B3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3612A8-0A2C-4A68-A7B2-3E6A476B5B35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3612A8-0A2C-4A68-A7B2-3E6A476B5B35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B4354-2F81-4410-880C-578775D750B6}" type="datetimeFigureOut">
              <a:rPr lang="ru-RU" smtClean="0"/>
              <a:pPr/>
              <a:t>31.10.2013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0D10B-272B-4853-9CE4-50DC5DA5E4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B4354-2F81-4410-880C-578775D750B6}" type="datetimeFigureOut">
              <a:rPr lang="ru-RU" smtClean="0"/>
              <a:pPr/>
              <a:t>31.10.2013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0D10B-272B-4853-9CE4-50DC5DA5E4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B4354-2F81-4410-880C-578775D750B6}" type="datetimeFigureOut">
              <a:rPr lang="ru-RU" smtClean="0"/>
              <a:pPr/>
              <a:t>31.10.2013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0D10B-272B-4853-9CE4-50DC5DA5E4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B4354-2F81-4410-880C-578775D750B6}" type="datetimeFigureOut">
              <a:rPr lang="ru-RU" smtClean="0"/>
              <a:pPr/>
              <a:t>31.10.2013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0D10B-272B-4853-9CE4-50DC5DA5E4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B4354-2F81-4410-880C-578775D750B6}" type="datetimeFigureOut">
              <a:rPr lang="ru-RU" smtClean="0"/>
              <a:pPr/>
              <a:t>31.10.2013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0D10B-272B-4853-9CE4-50DC5DA5E4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B4354-2F81-4410-880C-578775D750B6}" type="datetimeFigureOut">
              <a:rPr lang="ru-RU" smtClean="0"/>
              <a:pPr/>
              <a:t>31.10.2013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0D10B-272B-4853-9CE4-50DC5DA5E4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B4354-2F81-4410-880C-578775D750B6}" type="datetimeFigureOut">
              <a:rPr lang="ru-RU" smtClean="0"/>
              <a:pPr/>
              <a:t>31.10.2013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0D10B-272B-4853-9CE4-50DC5DA5E4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B4354-2F81-4410-880C-578775D750B6}" type="datetimeFigureOut">
              <a:rPr lang="ru-RU" smtClean="0"/>
              <a:pPr/>
              <a:t>31.10.2013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0D10B-272B-4853-9CE4-50DC5DA5E4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B4354-2F81-4410-880C-578775D750B6}" type="datetimeFigureOut">
              <a:rPr lang="ru-RU" smtClean="0"/>
              <a:pPr/>
              <a:t>31.10.2013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0D10B-272B-4853-9CE4-50DC5DA5E4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B4354-2F81-4410-880C-578775D750B6}" type="datetimeFigureOut">
              <a:rPr lang="ru-RU" smtClean="0"/>
              <a:pPr/>
              <a:t>31.10.2013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0D10B-272B-4853-9CE4-50DC5DA5E4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B4354-2F81-4410-880C-578775D750B6}" type="datetimeFigureOut">
              <a:rPr lang="ru-RU" smtClean="0"/>
              <a:pPr/>
              <a:t>31.10.2013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BA0D10B-272B-4853-9CE4-50DC5DA5E48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41B4354-2F81-4410-880C-578775D750B6}" type="datetimeFigureOut">
              <a:rPr lang="ru-RU" smtClean="0"/>
              <a:pPr/>
              <a:t>31.10.2013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BA0D10B-272B-4853-9CE4-50DC5DA5E481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85918" y="1571612"/>
            <a:ext cx="6572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42910" y="928670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7358082" y="1071546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0" name="Рисунок 9" descr="C:\Documents and Settings\Admin\Рабочий стол\Лого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928662" y="6000768"/>
            <a:ext cx="75009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 Black" pitchFamily="34" charset="0"/>
              </a:rPr>
              <a:t>    </a:t>
            </a:r>
            <a:r>
              <a:rPr lang="ru-RU" b="1" dirty="0" smtClean="0">
                <a:solidFill>
                  <a:srgbClr val="24A9E4"/>
                </a:solidFill>
                <a:latin typeface="Arial Black" pitchFamily="34" charset="0"/>
              </a:rPr>
              <a:t>Председатель первичной профсоюзной организации </a:t>
            </a:r>
          </a:p>
          <a:p>
            <a:r>
              <a:rPr lang="ru-RU" b="1" dirty="0" smtClean="0">
                <a:solidFill>
                  <a:srgbClr val="24A9E4"/>
                </a:solidFill>
                <a:latin typeface="Arial Black" pitchFamily="34" charset="0"/>
              </a:rPr>
              <a:t>                     Ильина Людмила Васильевна</a:t>
            </a:r>
            <a:endParaRPr lang="ru-RU" b="1" dirty="0">
              <a:solidFill>
                <a:srgbClr val="24A9E4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advClick="0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/>
          <p:nvPr/>
        </p:nvCxnSpPr>
        <p:spPr>
          <a:xfrm>
            <a:off x="357158" y="5786454"/>
            <a:ext cx="2857520" cy="1588"/>
          </a:xfrm>
          <a:prstGeom prst="line">
            <a:avLst/>
          </a:prstGeom>
          <a:ln w="63500">
            <a:solidFill>
              <a:srgbClr val="06A22F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rot="5400000" flipH="1" flipV="1">
            <a:off x="1250133" y="3893347"/>
            <a:ext cx="3929090" cy="1588"/>
          </a:xfrm>
          <a:prstGeom prst="line">
            <a:avLst/>
          </a:prstGeom>
          <a:ln w="63500" cmpd="sng">
            <a:solidFill>
              <a:srgbClr val="06A22F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rot="5400000">
            <a:off x="-1606990" y="3821512"/>
            <a:ext cx="3929090" cy="794"/>
          </a:xfrm>
          <a:prstGeom prst="line">
            <a:avLst/>
          </a:prstGeom>
          <a:ln w="63500">
            <a:solidFill>
              <a:srgbClr val="06A22F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rot="10800000">
            <a:off x="1214414" y="1214422"/>
            <a:ext cx="1285884" cy="1588"/>
          </a:xfrm>
          <a:prstGeom prst="line">
            <a:avLst/>
          </a:prstGeom>
          <a:ln w="63500">
            <a:solidFill>
              <a:srgbClr val="06A22F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18" name="Рисунок 17" descr="logo_profsouz_new_mini_00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1736" y="1214422"/>
            <a:ext cx="714380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Рисунок 20" descr="C:\Documents and Settings\Admin\Рабочий стол\Лого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1214422"/>
            <a:ext cx="714380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Прямоугольник 26"/>
          <p:cNvSpPr/>
          <p:nvPr/>
        </p:nvSpPr>
        <p:spPr>
          <a:xfrm>
            <a:off x="571472" y="2428868"/>
            <a:ext cx="235745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35518"/>
                </a:solidFill>
                <a:latin typeface="Georgia" pitchFamily="18" charset="0"/>
              </a:rPr>
              <a:t>Соглашение </a:t>
            </a:r>
          </a:p>
          <a:p>
            <a:pPr algn="ctr"/>
            <a:r>
              <a:rPr lang="ru-RU" b="1" dirty="0" smtClean="0">
                <a:solidFill>
                  <a:srgbClr val="035518"/>
                </a:solidFill>
                <a:latin typeface="Georgia" pitchFamily="18" charset="0"/>
              </a:rPr>
              <a:t>по охране труда между администрацией ДОУ</a:t>
            </a:r>
          </a:p>
          <a:p>
            <a:pPr algn="ctr"/>
            <a:r>
              <a:rPr lang="ru-RU" b="1" dirty="0" smtClean="0">
                <a:solidFill>
                  <a:srgbClr val="035518"/>
                </a:solidFill>
                <a:latin typeface="Georgia" pitchFamily="18" charset="0"/>
              </a:rPr>
              <a:t> и профсоюзным комитетом</a:t>
            </a:r>
            <a:endParaRPr lang="ru-RU" b="1" dirty="0">
              <a:solidFill>
                <a:srgbClr val="035518"/>
              </a:solidFill>
              <a:latin typeface="Georgia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357554" y="785794"/>
            <a:ext cx="578644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3200" b="1" dirty="0" smtClean="0">
                <a:solidFill>
                  <a:srgbClr val="C00000"/>
                </a:solidFill>
                <a:latin typeface="Comic Sans MS" pitchFamily="66" charset="0"/>
              </a:rPr>
              <a:t>  Соглашение заключено:</a:t>
            </a:r>
            <a:r>
              <a:rPr lang="ru-RU" b="1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ru-RU" sz="2400" b="1" dirty="0" smtClean="0">
                <a:solidFill>
                  <a:srgbClr val="C00000"/>
                </a:solidFill>
                <a:latin typeface="Comic Sans MS" pitchFamily="66" charset="0"/>
              </a:rPr>
              <a:t>по организационным мероприятиям;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ru-RU" sz="2400" b="1" dirty="0" smtClean="0">
                <a:solidFill>
                  <a:srgbClr val="C00000"/>
                </a:solidFill>
                <a:latin typeface="Comic Sans MS" pitchFamily="66" charset="0"/>
              </a:rPr>
              <a:t> по техническим мероприятиям;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ru-RU" sz="2400" b="1" dirty="0" smtClean="0">
                <a:solidFill>
                  <a:srgbClr val="C00000"/>
                </a:solidFill>
                <a:latin typeface="Comic Sans MS" pitchFamily="66" charset="0"/>
              </a:rPr>
              <a:t> по мероприятиям </a:t>
            </a:r>
          </a:p>
          <a:p>
            <a:pPr>
              <a:lnSpc>
                <a:spcPct val="150000"/>
              </a:lnSpc>
            </a:pPr>
            <a:r>
              <a:rPr lang="ru-RU" sz="2400" b="1" dirty="0" smtClean="0">
                <a:solidFill>
                  <a:srgbClr val="C00000"/>
                </a:solidFill>
                <a:latin typeface="Comic Sans MS" pitchFamily="66" charset="0"/>
              </a:rPr>
              <a:t>пожарной безопасности;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ru-RU" sz="2400" b="1" dirty="0" smtClean="0">
                <a:solidFill>
                  <a:srgbClr val="C00000"/>
                </a:solidFill>
                <a:latin typeface="Comic Sans MS" pitchFamily="66" charset="0"/>
              </a:rPr>
              <a:t> по лечебно – профилактическим и санитарно – бытовым мероприятиям.</a:t>
            </a:r>
          </a:p>
          <a:p>
            <a:pPr>
              <a:buFont typeface="Wingdings" pitchFamily="2" charset="2"/>
              <a:buChar char="§"/>
            </a:pPr>
            <a:endParaRPr lang="ru-RU" sz="24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2"/>
          <p:cNvGrpSpPr/>
          <p:nvPr/>
        </p:nvGrpSpPr>
        <p:grpSpPr>
          <a:xfrm>
            <a:off x="214282" y="1428736"/>
            <a:ext cx="2857520" cy="4357718"/>
            <a:chOff x="908720" y="827584"/>
            <a:chExt cx="5040560" cy="7560840"/>
          </a:xfrm>
        </p:grpSpPr>
        <p:cxnSp>
          <p:nvCxnSpPr>
            <p:cNvPr id="3" name="Прямая соединительная линия 2"/>
            <p:cNvCxnSpPr/>
            <p:nvPr/>
          </p:nvCxnSpPr>
          <p:spPr>
            <a:xfrm rot="10800000">
              <a:off x="908720" y="827584"/>
              <a:ext cx="3312368" cy="0"/>
            </a:xfrm>
            <a:prstGeom prst="line">
              <a:avLst/>
            </a:prstGeom>
            <a:ln w="63500">
              <a:solidFill>
                <a:srgbClr val="06A22F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4" name="Прямая соединительная линия 3"/>
            <p:cNvCxnSpPr/>
            <p:nvPr/>
          </p:nvCxnSpPr>
          <p:spPr>
            <a:xfrm rot="5400000">
              <a:off x="-2871700" y="4608004"/>
              <a:ext cx="7560840" cy="0"/>
            </a:xfrm>
            <a:prstGeom prst="line">
              <a:avLst/>
            </a:prstGeom>
            <a:ln w="63500">
              <a:solidFill>
                <a:srgbClr val="06A22F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5" name="Прямая соединительная линия 4"/>
            <p:cNvCxnSpPr/>
            <p:nvPr/>
          </p:nvCxnSpPr>
          <p:spPr>
            <a:xfrm>
              <a:off x="908720" y="8388424"/>
              <a:ext cx="5040560" cy="0"/>
            </a:xfrm>
            <a:prstGeom prst="line">
              <a:avLst/>
            </a:prstGeom>
            <a:ln w="63500">
              <a:solidFill>
                <a:srgbClr val="06A22F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6" name="Прямая соединительная линия 5"/>
            <p:cNvCxnSpPr/>
            <p:nvPr/>
          </p:nvCxnSpPr>
          <p:spPr>
            <a:xfrm rot="5400000" flipH="1" flipV="1">
              <a:off x="2924944" y="5364088"/>
              <a:ext cx="6048672" cy="0"/>
            </a:xfrm>
            <a:prstGeom prst="line">
              <a:avLst/>
            </a:prstGeom>
            <a:ln w="63500" cmpd="sng">
              <a:solidFill>
                <a:srgbClr val="06A22F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pic>
        <p:nvPicPr>
          <p:cNvPr id="7" name="Рисунок 6" descr="logo_profsouz_new_mini_001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3108" y="1428736"/>
            <a:ext cx="928694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85720" y="2643182"/>
            <a:ext cx="264320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485925"/>
                </a:solidFill>
              </a:rPr>
              <a:t> Правила        внутреннего трудового распорядка работников МКДОУ</a:t>
            </a:r>
          </a:p>
          <a:p>
            <a:r>
              <a:rPr lang="ru-RU" b="1" dirty="0" smtClean="0">
                <a:solidFill>
                  <a:srgbClr val="485925"/>
                </a:solidFill>
              </a:rPr>
              <a:t>           </a:t>
            </a:r>
            <a:r>
              <a:rPr lang="ru-RU" b="1" dirty="0" err="1" smtClean="0">
                <a:solidFill>
                  <a:srgbClr val="485925"/>
                </a:solidFill>
              </a:rPr>
              <a:t>д</a:t>
            </a:r>
            <a:r>
              <a:rPr lang="ru-RU" b="1" dirty="0" smtClean="0">
                <a:solidFill>
                  <a:srgbClr val="485925"/>
                </a:solidFill>
              </a:rPr>
              <a:t>/с №203</a:t>
            </a:r>
            <a:endParaRPr lang="ru-RU" b="1" dirty="0">
              <a:solidFill>
                <a:srgbClr val="485925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86116" y="714356"/>
            <a:ext cx="5857884" cy="64171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600" b="1" dirty="0" smtClean="0">
                <a:solidFill>
                  <a:srgbClr val="C00000"/>
                </a:solidFill>
                <a:latin typeface="Comic Sans MS" pitchFamily="66" charset="0"/>
              </a:rPr>
              <a:t>Настоящие правила разработаны и составлены  на основании ст. 189 -190, ст. 333 ТК РФ, ст. 18, 35, 55, 56  от 03.04.203 №191  </a:t>
            </a:r>
          </a:p>
          <a:p>
            <a:pPr>
              <a:lnSpc>
                <a:spcPct val="150000"/>
              </a:lnSpc>
            </a:pPr>
            <a:r>
              <a:rPr lang="ru-RU" sz="1600" b="1" dirty="0" smtClean="0">
                <a:solidFill>
                  <a:srgbClr val="C00000"/>
                </a:solidFill>
                <a:latin typeface="Comic Sans MS" pitchFamily="66" charset="0"/>
              </a:rPr>
              <a:t>«О продолжительности рабочего времени педагогических работников образовательных учреждений». Постановления правительства РФ от 14.02.2003 г. №101 «О продолжительности рабочего времени медицинских работников образовательных учреждений».  Постановления    Правительства РФ от 01.10.2002 г. №724. «О продолжительности ежегодного основного удлиненного оплачиваемого отпуска предоставляемого педагогическим  работникам образовательных  учреждений». Устава МКДОУ </a:t>
            </a:r>
            <a:r>
              <a:rPr lang="ru-RU" sz="1600" b="1" dirty="0" err="1" smtClean="0">
                <a:solidFill>
                  <a:srgbClr val="C00000"/>
                </a:solidFill>
                <a:latin typeface="Comic Sans MS" pitchFamily="66" charset="0"/>
              </a:rPr>
              <a:t>д</a:t>
            </a:r>
            <a:r>
              <a:rPr lang="ru-RU" sz="1600" b="1" dirty="0" smtClean="0">
                <a:solidFill>
                  <a:srgbClr val="C00000"/>
                </a:solidFill>
                <a:latin typeface="Comic Sans MS" pitchFamily="66" charset="0"/>
              </a:rPr>
              <a:t>/с 203 и Коллективного договора и является локальным нормативным актом регламентирующим трудовой распорядок в МКДОУ </a:t>
            </a:r>
            <a:r>
              <a:rPr lang="ru-RU" sz="1600" b="1" dirty="0" err="1" smtClean="0">
                <a:solidFill>
                  <a:srgbClr val="C00000"/>
                </a:solidFill>
                <a:latin typeface="Comic Sans MS" pitchFamily="66" charset="0"/>
              </a:rPr>
              <a:t>д</a:t>
            </a:r>
            <a:r>
              <a:rPr lang="ru-RU" sz="1600" b="1" dirty="0" smtClean="0">
                <a:solidFill>
                  <a:srgbClr val="C00000"/>
                </a:solidFill>
                <a:latin typeface="Comic Sans MS" pitchFamily="66" charset="0"/>
              </a:rPr>
              <a:t>/с №203</a:t>
            </a:r>
          </a:p>
          <a:p>
            <a:pPr>
              <a:lnSpc>
                <a:spcPct val="150000"/>
              </a:lnSpc>
            </a:pPr>
            <a:r>
              <a:rPr lang="ru-RU" b="1" dirty="0" smtClean="0"/>
              <a:t> </a:t>
            </a:r>
            <a:endParaRPr lang="ru-RU" b="1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8596" y="1785926"/>
            <a:ext cx="79296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rgbClr val="FF0000"/>
                </a:solidFill>
                <a:latin typeface="Comic Sans MS" pitchFamily="66" charset="0"/>
              </a:rPr>
              <a:t>Наша профсоюзная жизнь </a:t>
            </a:r>
          </a:p>
          <a:p>
            <a:r>
              <a:rPr lang="ru-RU" sz="4800" dirty="0" smtClean="0">
                <a:solidFill>
                  <a:srgbClr val="FF0000"/>
                </a:solidFill>
                <a:latin typeface="Comic Sans MS" pitchFamily="66" charset="0"/>
              </a:rPr>
              <a:t>          в «Радужке»</a:t>
            </a:r>
            <a:endParaRPr lang="ru-RU" sz="48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0130905_133820.jpg"/>
          <p:cNvPicPr>
            <a:picLocks noChangeAspect="1"/>
          </p:cNvPicPr>
          <p:nvPr/>
        </p:nvPicPr>
        <p:blipFill>
          <a:blip r:embed="rId3" cstate="print"/>
          <a:srcRect l="6383" t="22340" r="21277" b="21809"/>
          <a:stretch>
            <a:fillRect/>
          </a:stretch>
        </p:blipFill>
        <p:spPr>
          <a:xfrm>
            <a:off x="142844" y="3929066"/>
            <a:ext cx="2428892" cy="250033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6" name="Рисунок 5" descr="20130905_133849.jpg"/>
          <p:cNvPicPr>
            <a:picLocks noChangeAspect="1"/>
          </p:cNvPicPr>
          <p:nvPr/>
        </p:nvPicPr>
        <p:blipFill>
          <a:blip r:embed="rId4" cstate="print"/>
          <a:srcRect t="10416" r="2778" b="6250"/>
          <a:stretch>
            <a:fillRect/>
          </a:stretch>
        </p:blipFill>
        <p:spPr>
          <a:xfrm>
            <a:off x="5929322" y="1000108"/>
            <a:ext cx="2875370" cy="3286148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7" name="Рисунок 6" descr="DSC_1623.JPG"/>
          <p:cNvPicPr>
            <a:picLocks noChangeAspect="1"/>
          </p:cNvPicPr>
          <p:nvPr/>
        </p:nvPicPr>
        <p:blipFill>
          <a:blip r:embed="rId5" cstate="print"/>
          <a:srcRect t="40854" r="62501"/>
          <a:stretch>
            <a:fillRect/>
          </a:stretch>
        </p:blipFill>
        <p:spPr>
          <a:xfrm>
            <a:off x="214282" y="785794"/>
            <a:ext cx="2849238" cy="3008376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9" name="Рисунок 8" descr="DSC_1617.JPG"/>
          <p:cNvPicPr>
            <a:picLocks noChangeAspect="1"/>
          </p:cNvPicPr>
          <p:nvPr/>
        </p:nvPicPr>
        <p:blipFill>
          <a:blip r:embed="rId6" cstate="print"/>
          <a:srcRect l="3296" t="34595" r="20879" b="30931"/>
          <a:stretch>
            <a:fillRect/>
          </a:stretch>
        </p:blipFill>
        <p:spPr>
          <a:xfrm>
            <a:off x="2786050" y="4572008"/>
            <a:ext cx="6102846" cy="1857388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2" name="Рисунок 11" descr="конференция 026.jpg"/>
          <p:cNvPicPr>
            <a:picLocks noChangeAspect="1"/>
          </p:cNvPicPr>
          <p:nvPr/>
        </p:nvPicPr>
        <p:blipFill>
          <a:blip r:embed="rId7" cstate="print"/>
          <a:srcRect t="28723" r="2128"/>
          <a:stretch>
            <a:fillRect/>
          </a:stretch>
        </p:blipFill>
        <p:spPr>
          <a:xfrm>
            <a:off x="2643174" y="1500174"/>
            <a:ext cx="3286148" cy="3190897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14" name="TextBox 13"/>
          <p:cNvSpPr txBox="1"/>
          <p:nvPr/>
        </p:nvSpPr>
        <p:spPr>
          <a:xfrm>
            <a:off x="3000364" y="642918"/>
            <a:ext cx="25717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Comic Sans MS" pitchFamily="66" charset="0"/>
              </a:rPr>
              <a:t>Рабочие будни педагогов</a:t>
            </a:r>
            <a:endParaRPr lang="ru-RU" sz="2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967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47792" y="857232"/>
            <a:ext cx="5238786" cy="392909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10800000" flipV="1">
            <a:off x="357158" y="4998660"/>
            <a:ext cx="83582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  <a:latin typeface="Comic Sans MS" pitchFamily="66" charset="0"/>
              </a:rPr>
              <a:t>Под постоянным контролем находится правильность заполнения </a:t>
            </a:r>
          </a:p>
          <a:p>
            <a:pPr algn="ctr"/>
            <a:r>
              <a:rPr lang="ru-RU" sz="3200" dirty="0" smtClean="0">
                <a:solidFill>
                  <a:srgbClr val="FF0000"/>
                </a:solidFill>
                <a:latin typeface="Comic Sans MS" pitchFamily="66" charset="0"/>
              </a:rPr>
              <a:t>трудовых книжек</a:t>
            </a:r>
            <a:endParaRPr lang="ru-RU" sz="32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8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57818" y="857232"/>
            <a:ext cx="3238522" cy="242889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485925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3" name="Рисунок 2" descr="Фото008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1908" y="3786190"/>
            <a:ext cx="3524274" cy="264320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485925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4" name="Рисунок 3" descr="Фото003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57752" y="3643314"/>
            <a:ext cx="3619525" cy="271464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485925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714348" y="1643050"/>
            <a:ext cx="3929090" cy="1200329"/>
          </a:xfrm>
          <a:prstGeom prst="rect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Comic Sans MS" pitchFamily="66" charset="0"/>
              </a:rPr>
              <a:t>В работе нам нет равных</a:t>
            </a:r>
            <a:endParaRPr lang="ru-RU" sz="36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flipH="1">
            <a:off x="1500166" y="714356"/>
            <a:ext cx="61436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Comic Sans MS" pitchFamily="66" charset="0"/>
              </a:rPr>
              <a:t>Алло, мы ищем таланты!</a:t>
            </a:r>
          </a:p>
        </p:txBody>
      </p:sp>
      <p:pic>
        <p:nvPicPr>
          <p:cNvPr id="4" name="Рисунок 3" descr="20131008_125915.jpg"/>
          <p:cNvPicPr>
            <a:picLocks noChangeAspect="1"/>
          </p:cNvPicPr>
          <p:nvPr/>
        </p:nvPicPr>
        <p:blipFill>
          <a:blip r:embed="rId3" cstate="print"/>
          <a:srcRect l="5405" t="28379" r="-1"/>
          <a:stretch>
            <a:fillRect/>
          </a:stretch>
        </p:blipFill>
        <p:spPr>
          <a:xfrm>
            <a:off x="214282" y="3500438"/>
            <a:ext cx="2500330" cy="2524119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6" name="Рисунок 5" descr="20131008_130556.jpg"/>
          <p:cNvPicPr>
            <a:picLocks noChangeAspect="1"/>
          </p:cNvPicPr>
          <p:nvPr/>
        </p:nvPicPr>
        <p:blipFill>
          <a:blip r:embed="rId4" cstate="print"/>
          <a:srcRect t="29032"/>
          <a:stretch>
            <a:fillRect/>
          </a:stretch>
        </p:blipFill>
        <p:spPr>
          <a:xfrm>
            <a:off x="2357422" y="1571612"/>
            <a:ext cx="2713833" cy="2567927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7" name="Рисунок 6" descr="DSC00611.JPG"/>
          <p:cNvPicPr>
            <a:picLocks noChangeAspect="1"/>
          </p:cNvPicPr>
          <p:nvPr/>
        </p:nvPicPr>
        <p:blipFill>
          <a:blip r:embed="rId5" cstate="print"/>
          <a:srcRect l="18055" t="8333" r="19445" b="23958"/>
          <a:stretch>
            <a:fillRect/>
          </a:stretch>
        </p:blipFill>
        <p:spPr>
          <a:xfrm>
            <a:off x="4786314" y="3714752"/>
            <a:ext cx="2027741" cy="2928959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8" name="Рисунок 7" descr="DSC00619.JPG"/>
          <p:cNvPicPr>
            <a:picLocks noChangeAspect="1"/>
          </p:cNvPicPr>
          <p:nvPr/>
        </p:nvPicPr>
        <p:blipFill>
          <a:blip r:embed="rId6" cstate="print"/>
          <a:srcRect l="26389" t="17708" r="13888" b="10416"/>
          <a:stretch>
            <a:fillRect/>
          </a:stretch>
        </p:blipFill>
        <p:spPr>
          <a:xfrm>
            <a:off x="6715140" y="1785926"/>
            <a:ext cx="1857388" cy="2980461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9" name="TextBox 8"/>
          <p:cNvSpPr txBox="1"/>
          <p:nvPr/>
        </p:nvSpPr>
        <p:spPr>
          <a:xfrm>
            <a:off x="214282" y="6143644"/>
            <a:ext cx="2571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Частушечницы</a:t>
            </a:r>
            <a:endParaRPr lang="ru-RU" sz="2400" b="1" dirty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57488" y="4857760"/>
            <a:ext cx="1714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Кабы я была царица… </a:t>
            </a:r>
            <a:endParaRPr lang="ru-RU" sz="2400" b="1" dirty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43504" y="2928934"/>
            <a:ext cx="1571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Испеку</a:t>
            </a:r>
            <a:endParaRPr lang="ru-RU" sz="2400" b="1" dirty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072330" y="5143512"/>
            <a:ext cx="19288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и вышью… </a:t>
            </a:r>
            <a:endParaRPr lang="ru-RU" sz="2400" b="1" dirty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0043.JPG"/>
          <p:cNvPicPr>
            <a:picLocks noChangeAspect="1"/>
          </p:cNvPicPr>
          <p:nvPr/>
        </p:nvPicPr>
        <p:blipFill>
          <a:blip r:embed="rId3" cstate="print"/>
          <a:srcRect l="4762" t="9524" r="4762" b="-4763"/>
          <a:stretch>
            <a:fillRect/>
          </a:stretch>
        </p:blipFill>
        <p:spPr>
          <a:xfrm>
            <a:off x="214282" y="1000108"/>
            <a:ext cx="3257573" cy="257176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3">
                <a:lumMod val="75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3" name="Рисунок 2" descr="DSC00587.JPG"/>
          <p:cNvPicPr>
            <a:picLocks noChangeAspect="1"/>
          </p:cNvPicPr>
          <p:nvPr/>
        </p:nvPicPr>
        <p:blipFill>
          <a:blip r:embed="rId4" cstate="print"/>
          <a:srcRect l="3846" t="5128" r="9615"/>
          <a:stretch>
            <a:fillRect/>
          </a:stretch>
        </p:blipFill>
        <p:spPr>
          <a:xfrm>
            <a:off x="5500694" y="857232"/>
            <a:ext cx="3214710" cy="264320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3">
                <a:lumMod val="75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4" name="Рисунок 3" descr="DSC0059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4282" y="3929066"/>
            <a:ext cx="3524274" cy="264320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3">
                <a:lumMod val="75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" name="Рисунок 4" descr="DSC09375 (2).JPG"/>
          <p:cNvPicPr>
            <a:picLocks noChangeAspect="1"/>
          </p:cNvPicPr>
          <p:nvPr/>
        </p:nvPicPr>
        <p:blipFill>
          <a:blip r:embed="rId6" cstate="print"/>
          <a:srcRect l="10638" b="708"/>
          <a:stretch>
            <a:fillRect/>
          </a:stretch>
        </p:blipFill>
        <p:spPr>
          <a:xfrm>
            <a:off x="5457834" y="3786190"/>
            <a:ext cx="3257538" cy="271464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3">
                <a:lumMod val="75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3428992" y="2714620"/>
            <a:ext cx="2000264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Comic Sans MS" pitchFamily="66" charset="0"/>
              </a:rPr>
              <a:t>   </a:t>
            </a:r>
            <a:r>
              <a:rPr lang="ru-RU" sz="3200" b="1" dirty="0" smtClean="0">
                <a:solidFill>
                  <a:srgbClr val="FF0000"/>
                </a:solidFill>
                <a:latin typeface="Comic Sans MS" pitchFamily="66" charset="0"/>
              </a:rPr>
              <a:t>Золотые   ручки </a:t>
            </a:r>
            <a:endParaRPr lang="ru-RU" sz="32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DSC0067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6314" y="1285860"/>
            <a:ext cx="3810027" cy="285752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6">
                <a:lumMod val="5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4" name="Рисунок 3" descr="DSC0069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5786" y="3786190"/>
            <a:ext cx="3476650" cy="260748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6">
                <a:lumMod val="5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" name="Рисунок 4" descr="DSC0067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0033" y="928670"/>
            <a:ext cx="3333773" cy="250033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6">
                <a:lumMod val="5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4357686" y="4572008"/>
            <a:ext cx="4786314" cy="10980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Comic Sans MS" pitchFamily="66" charset="0"/>
              </a:rPr>
              <a:t>   Ловкие, умелые,</a:t>
            </a:r>
          </a:p>
          <a:p>
            <a:pPr>
              <a:lnSpc>
                <a:spcPct val="150000"/>
              </a:lnSpc>
            </a:pPr>
            <a:r>
              <a:rPr lang="ru-RU" sz="2800" b="1" dirty="0" smtClean="0">
                <a:solidFill>
                  <a:srgbClr val="C00000"/>
                </a:solidFill>
                <a:latin typeface="Comic Sans MS" pitchFamily="66" charset="0"/>
              </a:rPr>
              <a:t>  веселые и смелые!</a:t>
            </a:r>
            <a:endParaRPr lang="ru-RU" sz="28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240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627" y="3429000"/>
            <a:ext cx="4822065" cy="321471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2">
                <a:lumMod val="75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3" name="Рисунок 2" descr="DSC0240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738170"/>
            <a:ext cx="3857652" cy="257176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2">
                <a:lumMod val="75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4" name="Рисунок 3" descr="DSC_004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2911" y="642918"/>
            <a:ext cx="1714512" cy="255412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6">
                <a:lumMod val="5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5357818" y="4357694"/>
            <a:ext cx="32147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Comic Sans MS" pitchFamily="66" charset="0"/>
              </a:rPr>
              <a:t>Наши праздники</a:t>
            </a:r>
            <a:endParaRPr lang="ru-RU" sz="28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1538" y="714356"/>
            <a:ext cx="5572164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Comic Sans MS" pitchFamily="66" charset="0"/>
              </a:rPr>
              <a:t>Состав профсоюзного комитета</a:t>
            </a:r>
            <a:endParaRPr lang="ru-RU" sz="28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524000" y="1857363"/>
          <a:ext cx="5334016" cy="44212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67342"/>
                <a:gridCol w="2366674"/>
              </a:tblGrid>
              <a:tr h="397854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C00000"/>
                          </a:solidFill>
                          <a:latin typeface="Comic Sans MS" pitchFamily="66" charset="0"/>
                          <a:cs typeface="Times New Roman" pitchFamily="18" charset="0"/>
                        </a:rPr>
                        <a:t>Секретарь</a:t>
                      </a:r>
                      <a:endParaRPr lang="ru-RU" sz="2000" b="1" dirty="0">
                        <a:solidFill>
                          <a:srgbClr val="C00000"/>
                        </a:solidFill>
                        <a:latin typeface="Comic Sans MS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C00000"/>
                          </a:solidFill>
                          <a:latin typeface="Comic Sans MS" pitchFamily="66" charset="0"/>
                          <a:cs typeface="Times New Roman" pitchFamily="18" charset="0"/>
                        </a:rPr>
                        <a:t>Л. С. Иванова</a:t>
                      </a:r>
                      <a:endParaRPr lang="ru-RU" sz="2000" b="1" dirty="0">
                        <a:solidFill>
                          <a:srgbClr val="C00000"/>
                        </a:solidFill>
                        <a:latin typeface="Comic Sans MS" pitchFamily="66" charset="0"/>
                      </a:endParaRPr>
                    </a:p>
                  </a:txBody>
                  <a:tcPr>
                    <a:noFill/>
                  </a:tcPr>
                </a:tc>
              </a:tr>
              <a:tr h="1187592">
                <a:tc>
                  <a:txBody>
                    <a:bodyPr/>
                    <a:lstStyle/>
                    <a:p>
                      <a:pPr marL="342900" indent="-342900">
                        <a:buNone/>
                      </a:pPr>
                      <a:endParaRPr lang="ru-RU" sz="2000" b="1" dirty="0" smtClean="0">
                        <a:solidFill>
                          <a:srgbClr val="C00000"/>
                        </a:solidFill>
                        <a:latin typeface="Comic Sans MS" pitchFamily="66" charset="0"/>
                        <a:cs typeface="Times New Roman" pitchFamily="18" charset="0"/>
                      </a:endParaRPr>
                    </a:p>
                    <a:p>
                      <a:pPr marL="342900" indent="-342900">
                        <a:buNone/>
                      </a:pPr>
                      <a:r>
                        <a:rPr lang="ru-RU" sz="2000" b="1" dirty="0" smtClean="0">
                          <a:solidFill>
                            <a:srgbClr val="C00000"/>
                          </a:solidFill>
                          <a:latin typeface="Comic Sans MS" pitchFamily="66" charset="0"/>
                          <a:cs typeface="Times New Roman" pitchFamily="18" charset="0"/>
                        </a:rPr>
                        <a:t>Культурно-массовый </a:t>
                      </a:r>
                    </a:p>
                    <a:p>
                      <a:pPr marL="342900" indent="-342900">
                        <a:buNone/>
                      </a:pPr>
                      <a:r>
                        <a:rPr lang="ru-RU" sz="2000" b="1" dirty="0" smtClean="0">
                          <a:solidFill>
                            <a:srgbClr val="C00000"/>
                          </a:solidFill>
                          <a:latin typeface="Comic Sans MS" pitchFamily="66" charset="0"/>
                          <a:cs typeface="Times New Roman" pitchFamily="18" charset="0"/>
                        </a:rPr>
                        <a:t> и спортивный</a:t>
                      </a:r>
                    </a:p>
                    <a:p>
                      <a:pPr marL="342900" indent="-342900"/>
                      <a:r>
                        <a:rPr lang="ru-RU" sz="2000" b="1" dirty="0" smtClean="0">
                          <a:solidFill>
                            <a:srgbClr val="C00000"/>
                          </a:solidFill>
                          <a:latin typeface="Comic Sans MS" pitchFamily="66" charset="0"/>
                          <a:cs typeface="Times New Roman" pitchFamily="18" charset="0"/>
                        </a:rPr>
                        <a:t> сектор </a:t>
                      </a:r>
                      <a:endParaRPr lang="ru-RU" sz="2000" b="1" dirty="0">
                        <a:solidFill>
                          <a:srgbClr val="C00000"/>
                        </a:solidFill>
                        <a:latin typeface="Comic Sans MS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342900" lvl="0" indent="-342900"/>
                      <a:endParaRPr lang="ru-RU" sz="2000" b="1" dirty="0" smtClean="0">
                        <a:solidFill>
                          <a:srgbClr val="C00000"/>
                        </a:solidFill>
                        <a:latin typeface="Comic Sans MS" pitchFamily="66" charset="0"/>
                        <a:cs typeface="Times New Roman" pitchFamily="18" charset="0"/>
                      </a:endParaRPr>
                    </a:p>
                    <a:p>
                      <a:pPr marL="342900" lvl="0" indent="-342900"/>
                      <a:r>
                        <a:rPr lang="ru-RU" sz="2000" b="1" dirty="0" smtClean="0">
                          <a:solidFill>
                            <a:srgbClr val="C00000"/>
                          </a:solidFill>
                          <a:latin typeface="Comic Sans MS" pitchFamily="66" charset="0"/>
                          <a:cs typeface="Times New Roman" pitchFamily="18" charset="0"/>
                        </a:rPr>
                        <a:t>З.А.  </a:t>
                      </a:r>
                      <a:r>
                        <a:rPr lang="ru-RU" sz="2000" b="1" dirty="0" err="1" smtClean="0">
                          <a:solidFill>
                            <a:srgbClr val="C00000"/>
                          </a:solidFill>
                          <a:latin typeface="Comic Sans MS" pitchFamily="66" charset="0"/>
                          <a:cs typeface="Times New Roman" pitchFamily="18" charset="0"/>
                        </a:rPr>
                        <a:t>Шугарова</a:t>
                      </a:r>
                      <a:endParaRPr lang="ru-RU" sz="2000" b="1" dirty="0" smtClean="0">
                        <a:solidFill>
                          <a:srgbClr val="C00000"/>
                        </a:solidFill>
                        <a:latin typeface="Comic Sans MS" pitchFamily="66" charset="0"/>
                        <a:cs typeface="Times New Roman" pitchFamily="18" charset="0"/>
                      </a:endParaRPr>
                    </a:p>
                    <a:p>
                      <a:pPr marL="342900" lvl="0" indent="-342900"/>
                      <a:r>
                        <a:rPr lang="ru-RU" sz="2000" b="1" dirty="0" smtClean="0">
                          <a:solidFill>
                            <a:srgbClr val="C00000"/>
                          </a:solidFill>
                          <a:latin typeface="Comic Sans MS" pitchFamily="66" charset="0"/>
                          <a:cs typeface="Times New Roman" pitchFamily="18" charset="0"/>
                        </a:rPr>
                        <a:t>М.С.  </a:t>
                      </a:r>
                      <a:r>
                        <a:rPr lang="ru-RU" sz="2000" b="1" dirty="0" err="1" smtClean="0">
                          <a:solidFill>
                            <a:srgbClr val="C00000"/>
                          </a:solidFill>
                          <a:latin typeface="Comic Sans MS" pitchFamily="66" charset="0"/>
                          <a:cs typeface="Times New Roman" pitchFamily="18" charset="0"/>
                        </a:rPr>
                        <a:t>Квачева</a:t>
                      </a:r>
                      <a:endParaRPr lang="ru-RU" sz="2000" b="1" dirty="0">
                        <a:solidFill>
                          <a:srgbClr val="C00000"/>
                        </a:solidFill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686707">
                <a:tc>
                  <a:txBody>
                    <a:bodyPr/>
                    <a:lstStyle/>
                    <a:p>
                      <a:pPr marL="342900" indent="-342900">
                        <a:buNone/>
                      </a:pPr>
                      <a:endParaRPr lang="ru-RU" sz="2000" b="1" dirty="0" smtClean="0">
                        <a:solidFill>
                          <a:srgbClr val="C00000"/>
                        </a:solidFill>
                        <a:latin typeface="Comic Sans MS" pitchFamily="66" charset="0"/>
                        <a:cs typeface="Times New Roman" pitchFamily="18" charset="0"/>
                      </a:endParaRPr>
                    </a:p>
                    <a:p>
                      <a:pPr marL="342900" indent="-342900">
                        <a:buNone/>
                      </a:pPr>
                      <a:r>
                        <a:rPr lang="ru-RU" sz="2000" b="1" dirty="0" smtClean="0">
                          <a:solidFill>
                            <a:srgbClr val="C00000"/>
                          </a:solidFill>
                          <a:latin typeface="Comic Sans MS" pitchFamily="66" charset="0"/>
                          <a:cs typeface="Times New Roman" pitchFamily="18" charset="0"/>
                        </a:rPr>
                        <a:t>Информационная </a:t>
                      </a:r>
                    </a:p>
                    <a:p>
                      <a:pPr marL="342900" indent="-342900"/>
                      <a:r>
                        <a:rPr lang="ru-RU" sz="2000" b="1" dirty="0" smtClean="0">
                          <a:solidFill>
                            <a:srgbClr val="C00000"/>
                          </a:solidFill>
                          <a:latin typeface="Comic Sans MS" pitchFamily="66" charset="0"/>
                          <a:cs typeface="Times New Roman" pitchFamily="18" charset="0"/>
                        </a:rPr>
                        <a:t> работа </a:t>
                      </a:r>
                      <a:endParaRPr lang="ru-RU" sz="2000" b="1" dirty="0">
                        <a:solidFill>
                          <a:srgbClr val="C00000"/>
                        </a:solidFill>
                        <a:latin typeface="Comic Sans MS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000" b="1" dirty="0" smtClean="0">
                        <a:solidFill>
                          <a:srgbClr val="C00000"/>
                        </a:solidFill>
                        <a:latin typeface="Comic Sans MS" pitchFamily="66" charset="0"/>
                        <a:cs typeface="Times New Roman" pitchFamily="18" charset="0"/>
                      </a:endParaRPr>
                    </a:p>
                    <a:p>
                      <a:r>
                        <a:rPr lang="ru-RU" sz="2000" b="1" dirty="0" smtClean="0">
                          <a:solidFill>
                            <a:srgbClr val="C00000"/>
                          </a:solidFill>
                          <a:latin typeface="Comic Sans MS" pitchFamily="66" charset="0"/>
                          <a:cs typeface="Times New Roman" pitchFamily="18" charset="0"/>
                        </a:rPr>
                        <a:t>Ю.А. Гладких</a:t>
                      </a:r>
                      <a:endParaRPr lang="ru-RU" sz="2000" b="1" dirty="0">
                        <a:solidFill>
                          <a:srgbClr val="C00000"/>
                        </a:solidFill>
                        <a:latin typeface="Comic Sans MS" pitchFamily="66" charset="0"/>
                      </a:endParaRPr>
                    </a:p>
                  </a:txBody>
                  <a:tcPr>
                    <a:noFill/>
                  </a:tcPr>
                </a:tc>
              </a:tr>
              <a:tr h="635223">
                <a:tc>
                  <a:txBody>
                    <a:bodyPr/>
                    <a:lstStyle/>
                    <a:p>
                      <a:endParaRPr lang="ru-RU" sz="2000" b="1" dirty="0" smtClean="0">
                        <a:solidFill>
                          <a:srgbClr val="C00000"/>
                        </a:solidFill>
                        <a:latin typeface="Comic Sans MS" pitchFamily="66" charset="0"/>
                        <a:cs typeface="Times New Roman" pitchFamily="18" charset="0"/>
                      </a:endParaRPr>
                    </a:p>
                    <a:p>
                      <a:r>
                        <a:rPr lang="ru-RU" sz="2000" b="1" dirty="0" smtClean="0">
                          <a:solidFill>
                            <a:srgbClr val="C00000"/>
                          </a:solidFill>
                          <a:latin typeface="Comic Sans MS" pitchFamily="66" charset="0"/>
                          <a:cs typeface="Times New Roman" pitchFamily="18" charset="0"/>
                        </a:rPr>
                        <a:t>Соцстрах</a:t>
                      </a:r>
                      <a:endParaRPr lang="ru-RU" sz="2000" b="1" dirty="0">
                        <a:solidFill>
                          <a:srgbClr val="C00000"/>
                        </a:solidFill>
                        <a:latin typeface="Comic Sans MS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000" b="1" dirty="0" smtClean="0">
                        <a:solidFill>
                          <a:srgbClr val="C00000"/>
                        </a:solidFill>
                        <a:latin typeface="Comic Sans MS" pitchFamily="66" charset="0"/>
                        <a:cs typeface="Times New Roman" pitchFamily="18" charset="0"/>
                      </a:endParaRPr>
                    </a:p>
                    <a:p>
                      <a:r>
                        <a:rPr lang="ru-RU" sz="2000" b="1" dirty="0" err="1" smtClean="0">
                          <a:solidFill>
                            <a:srgbClr val="C00000"/>
                          </a:solidFill>
                          <a:latin typeface="Comic Sans MS" pitchFamily="66" charset="0"/>
                          <a:cs typeface="Times New Roman" pitchFamily="18" charset="0"/>
                        </a:rPr>
                        <a:t>Е.А.Своринская</a:t>
                      </a:r>
                      <a:endParaRPr lang="ru-RU" sz="2000" b="1" dirty="0">
                        <a:solidFill>
                          <a:srgbClr val="C00000"/>
                        </a:solidFill>
                        <a:latin typeface="Comic Sans MS" pitchFamily="66" charset="0"/>
                      </a:endParaRPr>
                    </a:p>
                  </a:txBody>
                  <a:tcPr>
                    <a:noFill/>
                  </a:tcPr>
                </a:tc>
              </a:tr>
              <a:tr h="686707">
                <a:tc>
                  <a:txBody>
                    <a:bodyPr/>
                    <a:lstStyle/>
                    <a:p>
                      <a:pPr marL="342900" indent="-342900">
                        <a:buNone/>
                      </a:pPr>
                      <a:endParaRPr lang="ru-RU" sz="2000" b="1" dirty="0" smtClean="0">
                        <a:solidFill>
                          <a:srgbClr val="C00000"/>
                        </a:solidFill>
                        <a:latin typeface="Comic Sans MS" pitchFamily="66" charset="0"/>
                        <a:cs typeface="Times New Roman" pitchFamily="18" charset="0"/>
                      </a:endParaRPr>
                    </a:p>
                    <a:p>
                      <a:pPr marL="342900" indent="-342900">
                        <a:buNone/>
                      </a:pPr>
                      <a:r>
                        <a:rPr lang="ru-RU" sz="2000" b="1" dirty="0" smtClean="0">
                          <a:solidFill>
                            <a:srgbClr val="C00000"/>
                          </a:solidFill>
                          <a:latin typeface="Comic Sans MS" pitchFamily="66" charset="0"/>
                          <a:cs typeface="Times New Roman" pitchFamily="18" charset="0"/>
                        </a:rPr>
                        <a:t> Работа с </a:t>
                      </a:r>
                    </a:p>
                    <a:p>
                      <a:pPr marL="342900" indent="-342900"/>
                      <a:r>
                        <a:rPr lang="ru-RU" sz="2000" b="1" dirty="0" smtClean="0">
                          <a:solidFill>
                            <a:srgbClr val="C00000"/>
                          </a:solidFill>
                          <a:latin typeface="Comic Sans MS" pitchFamily="66" charset="0"/>
                          <a:cs typeface="Times New Roman" pitchFamily="18" charset="0"/>
                        </a:rPr>
                        <a:t>молодежью </a:t>
                      </a:r>
                      <a:endParaRPr lang="ru-RU" sz="2000" b="1" dirty="0">
                        <a:solidFill>
                          <a:srgbClr val="C00000"/>
                        </a:solidFill>
                        <a:latin typeface="Comic Sans MS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000" b="1" dirty="0" smtClean="0">
                        <a:solidFill>
                          <a:srgbClr val="C00000"/>
                        </a:solidFill>
                        <a:latin typeface="Comic Sans MS" pitchFamily="66" charset="0"/>
                        <a:cs typeface="Times New Roman" pitchFamily="18" charset="0"/>
                      </a:endParaRPr>
                    </a:p>
                    <a:p>
                      <a:endParaRPr lang="ru-RU" sz="2000" b="1" dirty="0" smtClean="0">
                        <a:solidFill>
                          <a:srgbClr val="C00000"/>
                        </a:solidFill>
                        <a:latin typeface="Comic Sans MS" pitchFamily="66" charset="0"/>
                        <a:cs typeface="Times New Roman" pitchFamily="18" charset="0"/>
                      </a:endParaRPr>
                    </a:p>
                    <a:p>
                      <a:r>
                        <a:rPr lang="ru-RU" sz="2000" b="1" dirty="0" smtClean="0">
                          <a:solidFill>
                            <a:srgbClr val="C00000"/>
                          </a:solidFill>
                          <a:latin typeface="Comic Sans MS" pitchFamily="66" charset="0"/>
                          <a:cs typeface="Times New Roman" pitchFamily="18" charset="0"/>
                        </a:rPr>
                        <a:t>Р. А. Лаптева</a:t>
                      </a:r>
                      <a:endParaRPr lang="ru-RU" sz="2000" b="1" dirty="0">
                        <a:solidFill>
                          <a:srgbClr val="C00000"/>
                        </a:solidFill>
                        <a:latin typeface="Comic Sans MS" pitchFamily="66" charset="0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71604" y="214290"/>
            <a:ext cx="592935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Comic Sans MS" pitchFamily="66" charset="0"/>
              </a:rPr>
              <a:t>                                                           Наши достижения</a:t>
            </a:r>
            <a:endParaRPr lang="ru-RU" sz="4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4" name="Рисунок 3" descr="DSC09677.JPG"/>
          <p:cNvPicPr>
            <a:picLocks noChangeAspect="1"/>
          </p:cNvPicPr>
          <p:nvPr/>
        </p:nvPicPr>
        <p:blipFill>
          <a:blip r:embed="rId3" cstate="print"/>
          <a:srcRect t="8333" r="17187"/>
          <a:stretch>
            <a:fillRect/>
          </a:stretch>
        </p:blipFill>
        <p:spPr>
          <a:xfrm>
            <a:off x="1643042" y="1643050"/>
            <a:ext cx="5731276" cy="475804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2">
                <a:lumMod val="75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4 Профсоюз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928670"/>
            <a:ext cx="4017814" cy="55944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2">
                <a:lumMod val="5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5000628" y="2571744"/>
            <a:ext cx="3500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 rot="10800000" flipV="1">
            <a:off x="4357686" y="1113207"/>
            <a:ext cx="4572032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    Муниципальное казенное дошкольное образовательное учреждение  г. Новосибирска  детский сад  № 203 компенсирующего вида  «Радужка»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                                                      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г.Новосибирск-71                      ул. Забалуева 35/2 т.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341-22-21                            т/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ф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341-30-89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Comic Sans MS" pitchFamily="66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Comic Sans MS" pitchFamily="66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 smtClean="0">
                <a:solidFill>
                  <a:srgbClr val="C00000"/>
                </a:solidFill>
                <a:latin typeface="Comic Sans MS" pitchFamily="66" charset="0"/>
                <a:cs typeface="Arial" pitchFamily="34" charset="0"/>
              </a:rPr>
              <a:t>ds_203_nsk@nios.ru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40" y="2000240"/>
            <a:ext cx="8572560" cy="81253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Comic Sans MS" pitchFamily="66" charset="0"/>
              </a:rPr>
              <a:t>Культурно – массовый  </a:t>
            </a:r>
          </a:p>
          <a:p>
            <a:r>
              <a:rPr lang="ru-RU" b="1" dirty="0" smtClean="0">
                <a:solidFill>
                  <a:srgbClr val="C00000"/>
                </a:solidFill>
                <a:latin typeface="Comic Sans MS" pitchFamily="66" charset="0"/>
              </a:rPr>
              <a:t>и спортивный сектор </a:t>
            </a:r>
            <a:r>
              <a:rPr lang="ru-RU" dirty="0" smtClean="0">
                <a:solidFill>
                  <a:srgbClr val="C00000"/>
                </a:solidFill>
                <a:latin typeface="Comic Sans MS" pitchFamily="66" charset="0"/>
              </a:rPr>
              <a:t>: - оздоровление членов Профсоюза и членов их </a:t>
            </a:r>
          </a:p>
          <a:p>
            <a:pPr marL="342900" indent="-342900">
              <a:buNone/>
            </a:pPr>
            <a:r>
              <a:rPr lang="ru-RU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ru-RU" dirty="0" smtClean="0">
                <a:solidFill>
                  <a:srgbClr val="C00000"/>
                </a:solidFill>
                <a:latin typeface="Comic Sans MS" pitchFamily="66" charset="0"/>
              </a:rPr>
              <a:t>                                       семей, соревнования, смотры, праздники и т.д.</a:t>
            </a:r>
            <a:r>
              <a:rPr lang="ru-RU" b="0" dirty="0" smtClean="0">
                <a:solidFill>
                  <a:srgbClr val="C00000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endParaRPr lang="ru-RU" dirty="0">
              <a:solidFill>
                <a:srgbClr val="C00000"/>
              </a:solidFill>
              <a:latin typeface="Comic Sans MS" pitchFamily="66" charset="0"/>
              <a:cs typeface="Times New Roman" pitchFamily="18" charset="0"/>
            </a:endParaRPr>
          </a:p>
          <a:p>
            <a:pPr marL="342900" indent="-342900">
              <a:buNone/>
            </a:pPr>
            <a:endParaRPr lang="ru-RU" b="1" dirty="0" smtClean="0">
              <a:solidFill>
                <a:srgbClr val="C00000"/>
              </a:solidFill>
              <a:latin typeface="Comic Sans MS" pitchFamily="66" charset="0"/>
              <a:cs typeface="Times New Roman" pitchFamily="18" charset="0"/>
            </a:endParaRPr>
          </a:p>
          <a:p>
            <a:pPr marL="342900" indent="-342900">
              <a:buNone/>
            </a:pPr>
            <a:r>
              <a:rPr lang="ru-RU" b="1" dirty="0" smtClean="0">
                <a:solidFill>
                  <a:srgbClr val="C00000"/>
                </a:solidFill>
                <a:latin typeface="Comic Sans MS" pitchFamily="66" charset="0"/>
                <a:cs typeface="Times New Roman" pitchFamily="18" charset="0"/>
              </a:rPr>
              <a:t>Информационная </a:t>
            </a:r>
          </a:p>
          <a:p>
            <a:pPr marL="342900" indent="-342900">
              <a:buNone/>
            </a:pPr>
            <a:r>
              <a:rPr lang="ru-RU" b="1" dirty="0" smtClean="0">
                <a:solidFill>
                  <a:srgbClr val="C00000"/>
                </a:solidFill>
                <a:latin typeface="Comic Sans MS" pitchFamily="66" charset="0"/>
                <a:cs typeface="Times New Roman" pitchFamily="18" charset="0"/>
              </a:rPr>
              <a:t>Работа:                  </a:t>
            </a:r>
            <a:r>
              <a:rPr lang="ru-RU" b="0" dirty="0" smtClean="0">
                <a:solidFill>
                  <a:srgbClr val="C00000"/>
                </a:solidFill>
                <a:latin typeface="Comic Sans MS" pitchFamily="66" charset="0"/>
                <a:cs typeface="Times New Roman" pitchFamily="18" charset="0"/>
              </a:rPr>
              <a:t>- создание условий информирования </a:t>
            </a:r>
            <a:r>
              <a:rPr lang="ru-RU" dirty="0" smtClean="0">
                <a:solidFill>
                  <a:srgbClr val="C00000"/>
                </a:solidFill>
                <a:latin typeface="Comic Sans MS" pitchFamily="66" charset="0"/>
                <a:cs typeface="Times New Roman" pitchFamily="18" charset="0"/>
              </a:rPr>
              <a:t>членов</a:t>
            </a:r>
          </a:p>
          <a:p>
            <a:pPr marL="342900" indent="-342900">
              <a:buNone/>
            </a:pPr>
            <a:r>
              <a:rPr lang="ru-RU" dirty="0">
                <a:solidFill>
                  <a:srgbClr val="C00000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C00000"/>
                </a:solidFill>
                <a:latin typeface="Comic Sans MS" pitchFamily="66" charset="0"/>
                <a:cs typeface="Times New Roman" pitchFamily="18" charset="0"/>
              </a:rPr>
              <a:t>                                       Профсоюза, информирование о решениях, </a:t>
            </a:r>
            <a:endParaRPr lang="ru-RU" dirty="0">
              <a:solidFill>
                <a:srgbClr val="C00000"/>
              </a:solidFill>
              <a:latin typeface="Comic Sans MS" pitchFamily="66" charset="0"/>
              <a:cs typeface="Times New Roman" pitchFamily="18" charset="0"/>
            </a:endParaRPr>
          </a:p>
          <a:p>
            <a:pPr marL="342900" indent="-342900">
              <a:buNone/>
            </a:pPr>
            <a:r>
              <a:rPr lang="ru-RU" dirty="0" smtClean="0">
                <a:solidFill>
                  <a:srgbClr val="C00000"/>
                </a:solidFill>
                <a:latin typeface="Comic Sans MS" pitchFamily="66" charset="0"/>
                <a:cs typeface="Times New Roman" pitchFamily="18" charset="0"/>
              </a:rPr>
              <a:t>                                        принимаемых  профорганами.</a:t>
            </a:r>
          </a:p>
          <a:p>
            <a:pPr marL="342900" indent="-342900">
              <a:buNone/>
            </a:pPr>
            <a:endParaRPr lang="ru-RU" b="1" dirty="0" smtClean="0">
              <a:solidFill>
                <a:srgbClr val="C00000"/>
              </a:solidFill>
              <a:latin typeface="Comic Sans MS" pitchFamily="66" charset="0"/>
              <a:cs typeface="Times New Roman" pitchFamily="18" charset="0"/>
            </a:endParaRPr>
          </a:p>
          <a:p>
            <a:pPr marL="342900" indent="-342900">
              <a:buNone/>
            </a:pPr>
            <a:r>
              <a:rPr lang="ru-RU" b="1" dirty="0" smtClean="0">
                <a:solidFill>
                  <a:srgbClr val="C00000"/>
                </a:solidFill>
                <a:latin typeface="Comic Sans MS" pitchFamily="66" charset="0"/>
                <a:cs typeface="Times New Roman" pitchFamily="18" charset="0"/>
              </a:rPr>
              <a:t>Соцстрах:               </a:t>
            </a:r>
            <a:r>
              <a:rPr lang="ru-RU" dirty="0" smtClean="0">
                <a:solidFill>
                  <a:srgbClr val="C00000"/>
                </a:solidFill>
                <a:latin typeface="Comic Sans MS" pitchFamily="66" charset="0"/>
                <a:cs typeface="Times New Roman" pitchFamily="18" charset="0"/>
              </a:rPr>
              <a:t>- контроль за своевременностью назначения </a:t>
            </a:r>
          </a:p>
          <a:p>
            <a:pPr marL="342900" indent="-342900">
              <a:buNone/>
            </a:pPr>
            <a:r>
              <a:rPr lang="ru-RU" dirty="0">
                <a:solidFill>
                  <a:srgbClr val="C00000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C00000"/>
                </a:solidFill>
                <a:latin typeface="Comic Sans MS" pitchFamily="66" charset="0"/>
                <a:cs typeface="Times New Roman" pitchFamily="18" charset="0"/>
              </a:rPr>
              <a:t>                                      пособий, выдача путевок, анализ заболеваемости,</a:t>
            </a:r>
          </a:p>
          <a:p>
            <a:pPr marL="342900" indent="-342900">
              <a:buNone/>
            </a:pPr>
            <a:r>
              <a:rPr lang="ru-RU" dirty="0" smtClean="0">
                <a:solidFill>
                  <a:srgbClr val="C00000"/>
                </a:solidFill>
                <a:latin typeface="Comic Sans MS" pitchFamily="66" charset="0"/>
                <a:cs typeface="Times New Roman" pitchFamily="18" charset="0"/>
              </a:rPr>
              <a:t>                                        организация прохождения медосмотров, </a:t>
            </a:r>
            <a:endParaRPr lang="ru-RU" dirty="0">
              <a:solidFill>
                <a:srgbClr val="C00000"/>
              </a:solidFill>
              <a:latin typeface="Comic Sans MS" pitchFamily="66" charset="0"/>
              <a:cs typeface="Times New Roman" pitchFamily="18" charset="0"/>
            </a:endParaRPr>
          </a:p>
          <a:p>
            <a:pPr marL="342900" indent="-342900">
              <a:buNone/>
            </a:pPr>
            <a:r>
              <a:rPr lang="ru-RU" dirty="0" smtClean="0">
                <a:solidFill>
                  <a:srgbClr val="C00000"/>
                </a:solidFill>
                <a:latin typeface="Comic Sans MS" pitchFamily="66" charset="0"/>
                <a:cs typeface="Times New Roman" pitchFamily="18" charset="0"/>
              </a:rPr>
              <a:t>                                        расследование  несчастных случаев.</a:t>
            </a:r>
          </a:p>
          <a:p>
            <a:pPr marL="342900" indent="-342900">
              <a:buNone/>
            </a:pPr>
            <a:r>
              <a:rPr lang="ru-RU" b="1" dirty="0" smtClean="0">
                <a:solidFill>
                  <a:srgbClr val="C00000"/>
                </a:solidFill>
                <a:latin typeface="Comic Sans MS" pitchFamily="66" charset="0"/>
                <a:cs typeface="Times New Roman" pitchFamily="18" charset="0"/>
              </a:rPr>
              <a:t>Работа </a:t>
            </a:r>
          </a:p>
          <a:p>
            <a:pPr marL="342900" indent="-342900">
              <a:buNone/>
            </a:pPr>
            <a:r>
              <a:rPr lang="ru-RU" b="1" dirty="0" smtClean="0">
                <a:solidFill>
                  <a:srgbClr val="C00000"/>
                </a:solidFill>
                <a:latin typeface="Comic Sans MS" pitchFamily="66" charset="0"/>
                <a:cs typeface="Times New Roman" pitchFamily="18" charset="0"/>
              </a:rPr>
              <a:t>с молодежью:          </a:t>
            </a:r>
            <a:r>
              <a:rPr lang="ru-RU" dirty="0" smtClean="0">
                <a:solidFill>
                  <a:srgbClr val="C00000"/>
                </a:solidFill>
                <a:latin typeface="Comic Sans MS" pitchFamily="66" charset="0"/>
                <a:cs typeface="Times New Roman" pitchFamily="18" charset="0"/>
              </a:rPr>
              <a:t>- вовлечение ее в профсоюзную организацию, </a:t>
            </a:r>
          </a:p>
          <a:p>
            <a:pPr marL="342900" indent="-342900">
              <a:buNone/>
            </a:pPr>
            <a:r>
              <a:rPr lang="ru-RU" dirty="0">
                <a:solidFill>
                  <a:srgbClr val="C00000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C00000"/>
                </a:solidFill>
                <a:latin typeface="Comic Sans MS" pitchFamily="66" charset="0"/>
                <a:cs typeface="Times New Roman" pitchFamily="18" charset="0"/>
              </a:rPr>
              <a:t>                                       формирование актива, резерва кадров</a:t>
            </a:r>
          </a:p>
          <a:p>
            <a:pPr marL="342900" indent="-342900">
              <a:buNone/>
            </a:pPr>
            <a:endParaRPr lang="ru-RU" dirty="0">
              <a:solidFill>
                <a:srgbClr val="C00000"/>
              </a:solidFill>
              <a:latin typeface="Comic Sans MS" pitchFamily="66" charset="0"/>
              <a:cs typeface="Times New Roman" pitchFamily="18" charset="0"/>
            </a:endParaRPr>
          </a:p>
          <a:p>
            <a:pPr marL="342900" indent="-342900">
              <a:buNone/>
            </a:pPr>
            <a:endParaRPr lang="ru-RU" dirty="0" smtClean="0">
              <a:solidFill>
                <a:srgbClr val="009900"/>
              </a:solidFill>
              <a:latin typeface="Comic Sans MS" pitchFamily="66" charset="0"/>
              <a:cs typeface="Times New Roman" pitchFamily="18" charset="0"/>
            </a:endParaRPr>
          </a:p>
          <a:p>
            <a:pPr marL="342900" indent="-342900">
              <a:buNone/>
            </a:pPr>
            <a:endParaRPr lang="ru-RU" dirty="0">
              <a:solidFill>
                <a:srgbClr val="009900"/>
              </a:solidFill>
              <a:latin typeface="Comic Sans MS" pitchFamily="66" charset="0"/>
              <a:cs typeface="Times New Roman" pitchFamily="18" charset="0"/>
            </a:endParaRPr>
          </a:p>
          <a:p>
            <a:pPr marL="342900" indent="-342900">
              <a:buNone/>
            </a:pPr>
            <a:endParaRPr lang="ru-RU" dirty="0" smtClean="0">
              <a:solidFill>
                <a:srgbClr val="009900"/>
              </a:solidFill>
              <a:latin typeface="Comic Sans MS" pitchFamily="66" charset="0"/>
              <a:cs typeface="Times New Roman" pitchFamily="18" charset="0"/>
            </a:endParaRPr>
          </a:p>
          <a:p>
            <a:pPr marL="342900" indent="-342900">
              <a:buNone/>
            </a:pPr>
            <a:endParaRPr lang="ru-RU" dirty="0">
              <a:solidFill>
                <a:srgbClr val="009900"/>
              </a:solidFill>
              <a:latin typeface="Comic Sans MS" pitchFamily="66" charset="0"/>
              <a:cs typeface="Times New Roman" pitchFamily="18" charset="0"/>
            </a:endParaRPr>
          </a:p>
          <a:p>
            <a:pPr marL="342900" indent="-342900">
              <a:buNone/>
            </a:pPr>
            <a:endParaRPr lang="ru-RU" dirty="0" smtClean="0">
              <a:solidFill>
                <a:srgbClr val="009900"/>
              </a:solidFill>
              <a:latin typeface="Comic Sans MS" pitchFamily="66" charset="0"/>
              <a:cs typeface="Times New Roman" pitchFamily="18" charset="0"/>
            </a:endParaRPr>
          </a:p>
          <a:p>
            <a:pPr marL="342900" indent="-342900">
              <a:buNone/>
            </a:pPr>
            <a:endParaRPr lang="ru-RU" dirty="0" smtClean="0">
              <a:solidFill>
                <a:srgbClr val="009900"/>
              </a:solidFill>
              <a:latin typeface="Comic Sans MS" pitchFamily="66" charset="0"/>
              <a:cs typeface="Times New Roman" pitchFamily="18" charset="0"/>
            </a:endParaRPr>
          </a:p>
          <a:p>
            <a:pPr marL="342900" indent="-342900">
              <a:buNone/>
            </a:pPr>
            <a:r>
              <a:rPr lang="ru-RU" b="0" dirty="0" smtClean="0">
                <a:solidFill>
                  <a:srgbClr val="009900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endParaRPr lang="ru-RU" b="0" dirty="0" smtClean="0">
              <a:solidFill>
                <a:srgbClr val="009900"/>
              </a:solidFill>
              <a:latin typeface="Comic Sans MS" pitchFamily="66" charset="0"/>
            </a:endParaRPr>
          </a:p>
          <a:p>
            <a:endParaRPr lang="ru-RU" dirty="0" smtClean="0">
              <a:solidFill>
                <a:srgbClr val="008000"/>
              </a:solidFill>
              <a:latin typeface="Comic Sans MS" pitchFamily="66" charset="0"/>
            </a:endParaRPr>
          </a:p>
          <a:p>
            <a:endParaRPr lang="ru-RU" dirty="0" smtClean="0">
              <a:solidFill>
                <a:srgbClr val="008000"/>
              </a:solidFill>
              <a:latin typeface="Comic Sans MS" pitchFamily="66" charset="0"/>
            </a:endParaRPr>
          </a:p>
          <a:p>
            <a:endParaRPr lang="ru-RU" dirty="0" smtClean="0">
              <a:solidFill>
                <a:srgbClr val="008000"/>
              </a:solidFill>
              <a:latin typeface="Comic Sans MS" pitchFamily="66" charset="0"/>
            </a:endParaRPr>
          </a:p>
          <a:p>
            <a:r>
              <a:rPr lang="ru-RU" dirty="0" smtClean="0">
                <a:solidFill>
                  <a:srgbClr val="008000"/>
                </a:solidFill>
                <a:latin typeface="Comic Sans MS" pitchFamily="66" charset="0"/>
              </a:rPr>
              <a:t>         </a:t>
            </a:r>
            <a:endParaRPr lang="ru-RU" dirty="0">
              <a:solidFill>
                <a:srgbClr val="008000"/>
              </a:solidFill>
              <a:latin typeface="Comic Sans MS" pitchFamily="66" charset="0"/>
            </a:endParaRPr>
          </a:p>
          <a:p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>                                                                     </a:t>
            </a:r>
            <a:endParaRPr lang="ru-RU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5984" y="642918"/>
            <a:ext cx="478634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Comic Sans MS" pitchFamily="66" charset="0"/>
              </a:rPr>
              <a:t>         </a:t>
            </a:r>
            <a:r>
              <a:rPr lang="ru-RU" sz="3200" b="1" dirty="0" smtClean="0">
                <a:solidFill>
                  <a:srgbClr val="FF0000"/>
                </a:solidFill>
                <a:latin typeface="Comic Sans MS" pitchFamily="66" charset="0"/>
              </a:rPr>
              <a:t>Направление 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Comic Sans MS" pitchFamily="66" charset="0"/>
              </a:rPr>
              <a:t>работы профкома</a:t>
            </a:r>
            <a:endParaRPr lang="ru-RU" sz="32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130" y="3143248"/>
            <a:ext cx="4358778" cy="3497404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3">
                <a:lumMod val="75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4" name="TextBox 3"/>
          <p:cNvSpPr txBox="1"/>
          <p:nvPr/>
        </p:nvSpPr>
        <p:spPr>
          <a:xfrm>
            <a:off x="6072198" y="1643050"/>
            <a:ext cx="2071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/>
          <a:srcRect b="21739"/>
          <a:stretch>
            <a:fillRect/>
          </a:stretch>
        </p:blipFill>
        <p:spPr bwMode="auto">
          <a:xfrm>
            <a:off x="4482245" y="714356"/>
            <a:ext cx="4311923" cy="3143272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3">
                <a:lumMod val="75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7" name="TextBox 6"/>
          <p:cNvSpPr txBox="1"/>
          <p:nvPr/>
        </p:nvSpPr>
        <p:spPr>
          <a:xfrm>
            <a:off x="642910" y="857232"/>
            <a:ext cx="3214710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Comic Sans MS" pitchFamily="66" charset="0"/>
              </a:rPr>
              <a:t>Нормативно – распорядительная документация профсоюзного комитета</a:t>
            </a:r>
            <a:endParaRPr lang="ru-RU" sz="24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43504" y="4929198"/>
            <a:ext cx="36433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Comic Sans MS" pitchFamily="66" charset="0"/>
              </a:rPr>
              <a:t>МКДОУ </a:t>
            </a:r>
            <a:r>
              <a:rPr lang="ru-RU" sz="2400" b="1" dirty="0" err="1" smtClean="0">
                <a:solidFill>
                  <a:srgbClr val="C00000"/>
                </a:solidFill>
                <a:latin typeface="Comic Sans MS" pitchFamily="66" charset="0"/>
              </a:rPr>
              <a:t>д</a:t>
            </a:r>
            <a:r>
              <a:rPr lang="ru-RU" sz="2400" b="1" dirty="0" smtClean="0">
                <a:solidFill>
                  <a:srgbClr val="C00000"/>
                </a:solidFill>
                <a:latin typeface="Comic Sans MS" pitchFamily="66" charset="0"/>
              </a:rPr>
              <a:t>/сада №203   «Радужка</a:t>
            </a:r>
            <a:r>
              <a:rPr lang="ru-RU" sz="2400" b="1" dirty="0" smtClean="0">
                <a:solidFill>
                  <a:srgbClr val="FF0000"/>
                </a:solidFill>
                <a:latin typeface="Comic Sans MS" pitchFamily="66" charset="0"/>
              </a:rPr>
              <a:t>»</a:t>
            </a:r>
            <a:endParaRPr lang="ru-RU" sz="2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logo_profsouz_new_mini_00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488" y="1357298"/>
            <a:ext cx="928694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Группа 12"/>
          <p:cNvGrpSpPr/>
          <p:nvPr/>
        </p:nvGrpSpPr>
        <p:grpSpPr>
          <a:xfrm>
            <a:off x="785786" y="1285860"/>
            <a:ext cx="3000396" cy="4786346"/>
            <a:chOff x="908720" y="827584"/>
            <a:chExt cx="5042367" cy="7562521"/>
          </a:xfrm>
        </p:grpSpPr>
        <p:cxnSp>
          <p:nvCxnSpPr>
            <p:cNvPr id="4" name="Прямая соединительная линия 3"/>
            <p:cNvCxnSpPr/>
            <p:nvPr/>
          </p:nvCxnSpPr>
          <p:spPr>
            <a:xfrm rot="10800000">
              <a:off x="908720" y="827584"/>
              <a:ext cx="3312368" cy="0"/>
            </a:xfrm>
            <a:prstGeom prst="line">
              <a:avLst/>
            </a:prstGeom>
            <a:ln w="63500">
              <a:solidFill>
                <a:srgbClr val="06A22F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6" name="Прямая соединительная линия 5"/>
            <p:cNvCxnSpPr/>
            <p:nvPr/>
          </p:nvCxnSpPr>
          <p:spPr>
            <a:xfrm rot="5400000">
              <a:off x="-2871700" y="4608004"/>
              <a:ext cx="7560840" cy="0"/>
            </a:xfrm>
            <a:prstGeom prst="line">
              <a:avLst/>
            </a:prstGeom>
            <a:ln w="63500">
              <a:solidFill>
                <a:srgbClr val="06A22F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>
            <a:xfrm>
              <a:off x="908720" y="8388424"/>
              <a:ext cx="5040560" cy="0"/>
            </a:xfrm>
            <a:prstGeom prst="line">
              <a:avLst/>
            </a:prstGeom>
            <a:ln w="63500">
              <a:solidFill>
                <a:srgbClr val="06A22F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5400000" flipH="1" flipV="1">
              <a:off x="3076160" y="5515179"/>
              <a:ext cx="5746239" cy="3614"/>
            </a:xfrm>
            <a:prstGeom prst="line">
              <a:avLst/>
            </a:prstGeom>
            <a:ln w="63500" cmpd="sng">
              <a:solidFill>
                <a:srgbClr val="06A22F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14" name="TextBox 13"/>
          <p:cNvSpPr txBox="1"/>
          <p:nvPr/>
        </p:nvSpPr>
        <p:spPr>
          <a:xfrm>
            <a:off x="1285852" y="2857496"/>
            <a:ext cx="200026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35518"/>
                </a:solidFill>
                <a:latin typeface="Georgia" pitchFamily="18" charset="0"/>
              </a:rPr>
              <a:t>План работы профсоюзной организации МКДОУ №203</a:t>
            </a:r>
          </a:p>
          <a:p>
            <a:pPr algn="ctr"/>
            <a:r>
              <a:rPr lang="ru-RU" sz="1400" b="1" dirty="0" smtClean="0">
                <a:solidFill>
                  <a:srgbClr val="035518"/>
                </a:solidFill>
                <a:latin typeface="Georgia" pitchFamily="18" charset="0"/>
              </a:rPr>
              <a:t>компенсирующего вида «Радужка» на 2013 год</a:t>
            </a:r>
            <a:endParaRPr lang="ru-RU" sz="1400" b="1" dirty="0">
              <a:solidFill>
                <a:srgbClr val="035518"/>
              </a:solidFill>
              <a:latin typeface="Georgi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14810" y="1428736"/>
            <a:ext cx="400052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b="1" dirty="0" smtClean="0">
                <a:solidFill>
                  <a:srgbClr val="C00000"/>
                </a:solidFill>
                <a:latin typeface="Comic Sans MS" pitchFamily="66" charset="0"/>
              </a:rPr>
              <a:t>В перспективном плане определены основные направления деятельности первичной профсоюзной организации на год, тематика собраний, заседаний профкома по ключевым вопросам, наиболее значимые мероприятия.</a:t>
            </a:r>
            <a:endParaRPr lang="ru-RU" sz="20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logo_profsouz_new_mini_00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0298" y="1214422"/>
            <a:ext cx="785818" cy="871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Группа 12"/>
          <p:cNvGrpSpPr/>
          <p:nvPr/>
        </p:nvGrpSpPr>
        <p:grpSpPr>
          <a:xfrm>
            <a:off x="214282" y="1142984"/>
            <a:ext cx="3143272" cy="4929223"/>
            <a:chOff x="908720" y="827584"/>
            <a:chExt cx="5040560" cy="7560841"/>
          </a:xfrm>
        </p:grpSpPr>
        <p:cxnSp>
          <p:nvCxnSpPr>
            <p:cNvPr id="4" name="Прямая соединительная линия 3"/>
            <p:cNvCxnSpPr/>
            <p:nvPr/>
          </p:nvCxnSpPr>
          <p:spPr>
            <a:xfrm rot="10800000">
              <a:off x="908720" y="827584"/>
              <a:ext cx="3312368" cy="0"/>
            </a:xfrm>
            <a:prstGeom prst="line">
              <a:avLst/>
            </a:prstGeom>
            <a:ln w="63500">
              <a:solidFill>
                <a:srgbClr val="06A22F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6" name="Прямая соединительная линия 5"/>
            <p:cNvCxnSpPr/>
            <p:nvPr/>
          </p:nvCxnSpPr>
          <p:spPr>
            <a:xfrm rot="5400000">
              <a:off x="-2871700" y="4608004"/>
              <a:ext cx="7560840" cy="0"/>
            </a:xfrm>
            <a:prstGeom prst="line">
              <a:avLst/>
            </a:prstGeom>
            <a:ln w="63500">
              <a:solidFill>
                <a:srgbClr val="06A22F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>
            <a:xfrm>
              <a:off x="908720" y="8388424"/>
              <a:ext cx="5040560" cy="0"/>
            </a:xfrm>
            <a:prstGeom prst="line">
              <a:avLst/>
            </a:prstGeom>
            <a:ln w="63500">
              <a:solidFill>
                <a:srgbClr val="06A22F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2825284" y="5378986"/>
              <a:ext cx="6004195" cy="14683"/>
            </a:xfrm>
            <a:prstGeom prst="line">
              <a:avLst/>
            </a:prstGeom>
            <a:ln w="63500" cmpd="sng">
              <a:solidFill>
                <a:srgbClr val="06A22F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14" name="TextBox 13"/>
          <p:cNvSpPr txBox="1"/>
          <p:nvPr/>
        </p:nvSpPr>
        <p:spPr>
          <a:xfrm>
            <a:off x="642910" y="2571744"/>
            <a:ext cx="2143140" cy="1992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400" b="1" dirty="0" smtClean="0">
                <a:solidFill>
                  <a:srgbClr val="035518"/>
                </a:solidFill>
                <a:latin typeface="Georgia" pitchFamily="18" charset="0"/>
              </a:rPr>
              <a:t>Коллективный договор  </a:t>
            </a:r>
          </a:p>
          <a:p>
            <a:pPr algn="ctr">
              <a:lnSpc>
                <a:spcPct val="150000"/>
              </a:lnSpc>
            </a:pPr>
            <a:r>
              <a:rPr lang="ru-RU" sz="1400" b="1" dirty="0" smtClean="0">
                <a:solidFill>
                  <a:srgbClr val="035518"/>
                </a:solidFill>
                <a:latin typeface="Georgia" pitchFamily="18" charset="0"/>
              </a:rPr>
              <a:t>МКДОУ </a:t>
            </a:r>
            <a:r>
              <a:rPr lang="ru-RU" sz="1400" b="1" dirty="0" err="1" smtClean="0">
                <a:solidFill>
                  <a:srgbClr val="035518"/>
                </a:solidFill>
                <a:latin typeface="Georgia" pitchFamily="18" charset="0"/>
              </a:rPr>
              <a:t>д</a:t>
            </a:r>
            <a:r>
              <a:rPr lang="ru-RU" sz="1400" b="1" dirty="0" smtClean="0">
                <a:solidFill>
                  <a:srgbClr val="035518"/>
                </a:solidFill>
                <a:latin typeface="Georgia" pitchFamily="18" charset="0"/>
              </a:rPr>
              <a:t>/с №203 компенсирующего вида «Радужка»</a:t>
            </a:r>
          </a:p>
          <a:p>
            <a:pPr algn="ctr">
              <a:lnSpc>
                <a:spcPct val="150000"/>
              </a:lnSpc>
            </a:pPr>
            <a:r>
              <a:rPr lang="ru-RU" sz="1400" b="1" dirty="0" smtClean="0">
                <a:solidFill>
                  <a:srgbClr val="035518"/>
                </a:solidFill>
                <a:latin typeface="Georgia" pitchFamily="18" charset="0"/>
              </a:rPr>
              <a:t>на 2012 – 2015 гг.</a:t>
            </a:r>
            <a:endParaRPr lang="ru-RU" sz="1400" b="1" dirty="0">
              <a:solidFill>
                <a:srgbClr val="035518"/>
              </a:solidFill>
              <a:latin typeface="Georgia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43306" y="785794"/>
            <a:ext cx="5500694" cy="661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b="1" dirty="0" smtClean="0">
                <a:solidFill>
                  <a:srgbClr val="C00000"/>
                </a:solidFill>
                <a:latin typeface="Comic Sans MS" pitchFamily="66" charset="0"/>
              </a:rPr>
              <a:t>В коллективный договор </a:t>
            </a:r>
          </a:p>
          <a:p>
            <a:pPr>
              <a:lnSpc>
                <a:spcPct val="150000"/>
              </a:lnSpc>
            </a:pPr>
            <a:r>
              <a:rPr lang="ru-RU" sz="2400" b="1" dirty="0" smtClean="0">
                <a:solidFill>
                  <a:srgbClr val="C00000"/>
                </a:solidFill>
                <a:latin typeface="Comic Sans MS" pitchFamily="66" charset="0"/>
              </a:rPr>
              <a:t>включены взаимные обязательства работодателя  и работников: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ru-RU" sz="2000" b="1" dirty="0" smtClean="0">
                <a:solidFill>
                  <a:srgbClr val="C00000"/>
                </a:solidFill>
                <a:latin typeface="Comic Sans MS" pitchFamily="66" charset="0"/>
              </a:rPr>
              <a:t>льготы для сотрудников,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ru-RU" sz="2000" b="1" dirty="0" smtClean="0">
                <a:solidFill>
                  <a:srgbClr val="C00000"/>
                </a:solidFill>
                <a:latin typeface="Comic Sans MS" pitchFamily="66" charset="0"/>
              </a:rPr>
              <a:t> охрана труда и здоровья,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ru-RU" sz="2000" b="1" dirty="0" smtClean="0">
                <a:solidFill>
                  <a:srgbClr val="C00000"/>
                </a:solidFill>
                <a:latin typeface="Comic Sans MS" pitchFamily="66" charset="0"/>
              </a:rPr>
              <a:t> время работы и отдыха,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ru-RU" sz="2000" b="1" dirty="0" smtClean="0">
                <a:solidFill>
                  <a:srgbClr val="C00000"/>
                </a:solidFill>
                <a:latin typeface="Comic Sans MS" pitchFamily="66" charset="0"/>
              </a:rPr>
              <a:t>работа с молодыми специалистами,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ru-RU" sz="2000" b="1" dirty="0" smtClean="0">
                <a:solidFill>
                  <a:srgbClr val="C00000"/>
                </a:solidFill>
                <a:latin typeface="Comic Sans MS" pitchFamily="66" charset="0"/>
              </a:rPr>
              <a:t>права и гарантии деятельности профкома,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ru-RU" sz="2000" b="1" dirty="0" smtClean="0">
                <a:solidFill>
                  <a:srgbClr val="C00000"/>
                </a:solidFill>
                <a:latin typeface="Comic Sans MS" pitchFamily="66" charset="0"/>
              </a:rPr>
              <a:t>контроль за выполнением Коллективного договора.</a:t>
            </a:r>
          </a:p>
          <a:p>
            <a:endParaRPr lang="ru-RU" sz="2000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§"/>
            </a:pPr>
            <a:endParaRPr lang="ru-RU" sz="2000" dirty="0">
              <a:solidFill>
                <a:srgbClr val="C0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/>
          <p:cNvGrpSpPr/>
          <p:nvPr/>
        </p:nvGrpSpPr>
        <p:grpSpPr>
          <a:xfrm>
            <a:off x="642910" y="1500174"/>
            <a:ext cx="2928958" cy="4429156"/>
            <a:chOff x="908720" y="827584"/>
            <a:chExt cx="5040560" cy="7560840"/>
          </a:xfrm>
        </p:grpSpPr>
        <p:cxnSp>
          <p:nvCxnSpPr>
            <p:cNvPr id="14" name="Прямая соединительная линия 13"/>
            <p:cNvCxnSpPr/>
            <p:nvPr/>
          </p:nvCxnSpPr>
          <p:spPr>
            <a:xfrm rot="10800000">
              <a:off x="908720" y="827584"/>
              <a:ext cx="3312368" cy="0"/>
            </a:xfrm>
            <a:prstGeom prst="line">
              <a:avLst/>
            </a:prstGeom>
            <a:ln w="63500">
              <a:solidFill>
                <a:srgbClr val="06A22F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5" name="Прямая соединительная линия 14"/>
            <p:cNvCxnSpPr/>
            <p:nvPr/>
          </p:nvCxnSpPr>
          <p:spPr>
            <a:xfrm rot="5400000">
              <a:off x="-2871700" y="4608004"/>
              <a:ext cx="7560840" cy="0"/>
            </a:xfrm>
            <a:prstGeom prst="line">
              <a:avLst/>
            </a:prstGeom>
            <a:ln w="63500">
              <a:solidFill>
                <a:srgbClr val="06A22F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>
              <a:off x="908720" y="8388424"/>
              <a:ext cx="5040560" cy="0"/>
            </a:xfrm>
            <a:prstGeom prst="line">
              <a:avLst/>
            </a:prstGeom>
            <a:ln w="63500">
              <a:solidFill>
                <a:srgbClr val="06A22F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 flipV="1">
              <a:off x="2924944" y="5364088"/>
              <a:ext cx="6048672" cy="0"/>
            </a:xfrm>
            <a:prstGeom prst="line">
              <a:avLst/>
            </a:prstGeom>
            <a:ln w="63500" cmpd="sng">
              <a:solidFill>
                <a:srgbClr val="06A22F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18" name="Прямоугольник 17"/>
          <p:cNvSpPr/>
          <p:nvPr/>
        </p:nvSpPr>
        <p:spPr>
          <a:xfrm>
            <a:off x="1142976" y="2571744"/>
            <a:ext cx="192882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35518"/>
                </a:solidFill>
                <a:latin typeface="Georgia" pitchFamily="18" charset="0"/>
              </a:rPr>
              <a:t>Положение </a:t>
            </a:r>
          </a:p>
          <a:p>
            <a:pPr algn="ctr"/>
            <a:r>
              <a:rPr lang="ru-RU" b="1" dirty="0" smtClean="0">
                <a:solidFill>
                  <a:srgbClr val="035518"/>
                </a:solidFill>
                <a:latin typeface="Georgia" pitchFamily="18" charset="0"/>
              </a:rPr>
              <a:t>о первичной профсоюзной организации МКДОУ </a:t>
            </a:r>
            <a:r>
              <a:rPr lang="ru-RU" b="1" dirty="0" err="1" smtClean="0">
                <a:solidFill>
                  <a:srgbClr val="035518"/>
                </a:solidFill>
                <a:latin typeface="Georgia" pitchFamily="18" charset="0"/>
              </a:rPr>
              <a:t>д</a:t>
            </a:r>
            <a:r>
              <a:rPr lang="ru-RU" b="1" dirty="0" smtClean="0">
                <a:solidFill>
                  <a:srgbClr val="035518"/>
                </a:solidFill>
                <a:latin typeface="Georgia" pitchFamily="18" charset="0"/>
              </a:rPr>
              <a:t>/с №203 «Радужка»</a:t>
            </a:r>
            <a:endParaRPr lang="ru-RU" b="1" dirty="0">
              <a:solidFill>
                <a:srgbClr val="035518"/>
              </a:solidFill>
              <a:latin typeface="Georgia" pitchFamily="18" charset="0"/>
            </a:endParaRPr>
          </a:p>
        </p:txBody>
      </p:sp>
      <p:pic>
        <p:nvPicPr>
          <p:cNvPr id="19" name="Рисунок 18" descr="logo_profsouz_new_mini_00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3174" y="1500174"/>
            <a:ext cx="928694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TextBox 21"/>
          <p:cNvSpPr txBox="1"/>
          <p:nvPr/>
        </p:nvSpPr>
        <p:spPr>
          <a:xfrm>
            <a:off x="4357686" y="1142984"/>
            <a:ext cx="4786314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b="1" dirty="0" smtClean="0">
                <a:solidFill>
                  <a:srgbClr val="C00000"/>
                </a:solidFill>
                <a:latin typeface="Comic Sans MS" pitchFamily="66" charset="0"/>
              </a:rPr>
              <a:t>Положение разработано в соответствии с п. 4 ст.1 Устава Профсоюза </a:t>
            </a:r>
          </a:p>
          <a:p>
            <a:pPr>
              <a:lnSpc>
                <a:spcPct val="150000"/>
              </a:lnSpc>
            </a:pPr>
            <a:r>
              <a:rPr lang="ru-RU" sz="2000" b="1" dirty="0" smtClean="0">
                <a:solidFill>
                  <a:srgbClr val="C00000"/>
                </a:solidFill>
                <a:latin typeface="Comic Sans MS" pitchFamily="66" charset="0"/>
              </a:rPr>
              <a:t>работников народного образования </a:t>
            </a:r>
          </a:p>
          <a:p>
            <a:pPr>
              <a:lnSpc>
                <a:spcPct val="150000"/>
              </a:lnSpc>
            </a:pPr>
            <a:r>
              <a:rPr lang="ru-RU" sz="2000" b="1" dirty="0" smtClean="0">
                <a:solidFill>
                  <a:srgbClr val="C00000"/>
                </a:solidFill>
                <a:latin typeface="Comic Sans MS" pitchFamily="66" charset="0"/>
              </a:rPr>
              <a:t>и науки РФ и является внутрисоюзным нормативным правовым актом первичной профсоюзной организации, который действует в соответствии и наряду с Уставом Профсоюза .</a:t>
            </a:r>
            <a:endParaRPr lang="ru-RU" sz="20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14744" y="571480"/>
            <a:ext cx="5143536" cy="64217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srgbClr val="C00000"/>
                </a:solidFill>
                <a:latin typeface="Comic Sans MS" pitchFamily="66" charset="0"/>
              </a:rPr>
              <a:t>Настоящее положение  разработано в целях усиления материальной заинтересованности работников образовательного  учреждения в повышении качества образовательного и воспитательного процесса, развития творческой активности и инициативы при реализации поставленных задач, стимулирования  качественного использования должностных обязанностей, повышения профессионального уровня работников образовательного учреждения, сохранения здоровья воспитанников, поощрение за высокие достижения в труде.</a:t>
            </a:r>
            <a:endParaRPr lang="ru-RU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 flipH="1">
            <a:off x="500034" y="2428868"/>
            <a:ext cx="257176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35518"/>
                </a:solidFill>
                <a:latin typeface="Georgia" pitchFamily="18" charset="0"/>
              </a:rPr>
              <a:t>Положение о распределении стимулирующей части фонда оплаты труда работников </a:t>
            </a:r>
          </a:p>
          <a:p>
            <a:pPr algn="ctr"/>
            <a:r>
              <a:rPr lang="ru-RU" b="1" dirty="0" smtClean="0">
                <a:solidFill>
                  <a:srgbClr val="035518"/>
                </a:solidFill>
                <a:latin typeface="Georgia" pitchFamily="18" charset="0"/>
              </a:rPr>
              <a:t>МКДОУ </a:t>
            </a:r>
            <a:r>
              <a:rPr lang="ru-RU" b="1" dirty="0" err="1" smtClean="0">
                <a:solidFill>
                  <a:srgbClr val="035518"/>
                </a:solidFill>
                <a:latin typeface="Georgia" pitchFamily="18" charset="0"/>
              </a:rPr>
              <a:t>д</a:t>
            </a:r>
            <a:r>
              <a:rPr lang="ru-RU" b="1" dirty="0" smtClean="0">
                <a:solidFill>
                  <a:srgbClr val="035518"/>
                </a:solidFill>
                <a:latin typeface="Georgia" pitchFamily="18" charset="0"/>
              </a:rPr>
              <a:t>/с №203</a:t>
            </a:r>
            <a:endParaRPr lang="ru-RU" b="1" dirty="0">
              <a:solidFill>
                <a:srgbClr val="035518"/>
              </a:solidFill>
              <a:latin typeface="Georgia" pitchFamily="18" charset="0"/>
            </a:endParaRPr>
          </a:p>
        </p:txBody>
      </p:sp>
      <p:grpSp>
        <p:nvGrpSpPr>
          <p:cNvPr id="4" name="Группа 12"/>
          <p:cNvGrpSpPr/>
          <p:nvPr/>
        </p:nvGrpSpPr>
        <p:grpSpPr>
          <a:xfrm>
            <a:off x="357158" y="1071546"/>
            <a:ext cx="3000396" cy="4572032"/>
            <a:chOff x="908720" y="827584"/>
            <a:chExt cx="5040560" cy="7560840"/>
          </a:xfrm>
        </p:grpSpPr>
        <p:cxnSp>
          <p:nvCxnSpPr>
            <p:cNvPr id="5" name="Прямая соединительная линия 4"/>
            <p:cNvCxnSpPr/>
            <p:nvPr/>
          </p:nvCxnSpPr>
          <p:spPr>
            <a:xfrm rot="10800000">
              <a:off x="908720" y="827584"/>
              <a:ext cx="3312368" cy="0"/>
            </a:xfrm>
            <a:prstGeom prst="line">
              <a:avLst/>
            </a:prstGeom>
            <a:ln w="63500">
              <a:solidFill>
                <a:srgbClr val="06A22F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6" name="Прямая соединительная линия 5"/>
            <p:cNvCxnSpPr/>
            <p:nvPr/>
          </p:nvCxnSpPr>
          <p:spPr>
            <a:xfrm rot="5400000">
              <a:off x="-2871700" y="4608004"/>
              <a:ext cx="7560840" cy="0"/>
            </a:xfrm>
            <a:prstGeom prst="line">
              <a:avLst/>
            </a:prstGeom>
            <a:ln w="63500">
              <a:solidFill>
                <a:srgbClr val="06A22F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7" name="Прямая соединительная линия 6"/>
            <p:cNvCxnSpPr/>
            <p:nvPr/>
          </p:nvCxnSpPr>
          <p:spPr>
            <a:xfrm>
              <a:off x="908720" y="8388424"/>
              <a:ext cx="5040560" cy="0"/>
            </a:xfrm>
            <a:prstGeom prst="line">
              <a:avLst/>
            </a:prstGeom>
            <a:ln w="63500">
              <a:solidFill>
                <a:srgbClr val="06A22F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7"/>
            <p:cNvCxnSpPr/>
            <p:nvPr/>
          </p:nvCxnSpPr>
          <p:spPr>
            <a:xfrm rot="5400000" flipH="1" flipV="1">
              <a:off x="2924944" y="5364088"/>
              <a:ext cx="6048672" cy="0"/>
            </a:xfrm>
            <a:prstGeom prst="line">
              <a:avLst/>
            </a:prstGeom>
            <a:ln w="63500" cmpd="sng">
              <a:solidFill>
                <a:srgbClr val="06A22F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pic>
        <p:nvPicPr>
          <p:cNvPr id="9" name="Рисунок 8" descr="logo_profsouz_new_mini_00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8860" y="1071546"/>
            <a:ext cx="857256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2"/>
          <p:cNvGrpSpPr/>
          <p:nvPr/>
        </p:nvGrpSpPr>
        <p:grpSpPr>
          <a:xfrm>
            <a:off x="428596" y="928670"/>
            <a:ext cx="3643338" cy="5429288"/>
            <a:chOff x="908720" y="827584"/>
            <a:chExt cx="5040560" cy="7560840"/>
          </a:xfrm>
        </p:grpSpPr>
        <p:cxnSp>
          <p:nvCxnSpPr>
            <p:cNvPr id="3" name="Прямая соединительная линия 2"/>
            <p:cNvCxnSpPr/>
            <p:nvPr/>
          </p:nvCxnSpPr>
          <p:spPr>
            <a:xfrm rot="10800000">
              <a:off x="908720" y="827584"/>
              <a:ext cx="3312368" cy="0"/>
            </a:xfrm>
            <a:prstGeom prst="line">
              <a:avLst/>
            </a:prstGeom>
            <a:ln w="63500">
              <a:solidFill>
                <a:srgbClr val="06A22F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4" name="Прямая соединительная линия 3"/>
            <p:cNvCxnSpPr/>
            <p:nvPr/>
          </p:nvCxnSpPr>
          <p:spPr>
            <a:xfrm rot="5400000">
              <a:off x="-2871700" y="4608004"/>
              <a:ext cx="7560840" cy="0"/>
            </a:xfrm>
            <a:prstGeom prst="line">
              <a:avLst/>
            </a:prstGeom>
            <a:ln w="63500">
              <a:solidFill>
                <a:srgbClr val="06A22F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5" name="Прямая соединительная линия 4"/>
            <p:cNvCxnSpPr/>
            <p:nvPr/>
          </p:nvCxnSpPr>
          <p:spPr>
            <a:xfrm>
              <a:off x="908720" y="8388424"/>
              <a:ext cx="5040560" cy="0"/>
            </a:xfrm>
            <a:prstGeom prst="line">
              <a:avLst/>
            </a:prstGeom>
            <a:ln w="63500">
              <a:solidFill>
                <a:srgbClr val="06A22F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6" name="Прямая соединительная линия 5"/>
            <p:cNvCxnSpPr/>
            <p:nvPr/>
          </p:nvCxnSpPr>
          <p:spPr>
            <a:xfrm rot="5400000" flipH="1" flipV="1">
              <a:off x="2924944" y="5364088"/>
              <a:ext cx="6048672" cy="0"/>
            </a:xfrm>
            <a:prstGeom prst="line">
              <a:avLst/>
            </a:prstGeom>
            <a:ln w="63500" cmpd="sng">
              <a:solidFill>
                <a:srgbClr val="06A22F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pic>
        <p:nvPicPr>
          <p:cNvPr id="7" name="Рисунок 6" descr="logo_profsouz_new_mini_00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1802" y="857232"/>
            <a:ext cx="1000132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714348" y="2428869"/>
            <a:ext cx="271464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35518"/>
                </a:solidFill>
                <a:latin typeface="Georgia" pitchFamily="18" charset="0"/>
              </a:rPr>
              <a:t>Социальный паспорт  первичной профсоюзной организации МКДОУ детский сад №203 компенсирующего вида «Радужка»</a:t>
            </a:r>
            <a:endParaRPr lang="ru-RU" b="1" dirty="0">
              <a:solidFill>
                <a:srgbClr val="035518"/>
              </a:solidFill>
              <a:latin typeface="Georgi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1000108"/>
            <a:ext cx="4071966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C00000"/>
                </a:solidFill>
                <a:latin typeface="Comic Sans MS" pitchFamily="66" charset="0"/>
              </a:rPr>
              <a:t>Члены Профсоюза – 55ч. – 100%</a:t>
            </a:r>
          </a:p>
          <a:p>
            <a:pPr>
              <a:buFontTx/>
              <a:buChar char="-"/>
            </a:pPr>
            <a:r>
              <a:rPr lang="ru-RU" sz="1600" b="1" dirty="0" smtClean="0">
                <a:solidFill>
                  <a:srgbClr val="C00000"/>
                </a:solidFill>
                <a:latin typeface="Comic Sans MS" pitchFamily="66" charset="0"/>
              </a:rPr>
              <a:t> педагогических и руководящих работников – 23 ч.</a:t>
            </a:r>
          </a:p>
          <a:p>
            <a:pPr>
              <a:buFontTx/>
              <a:buChar char="-"/>
            </a:pPr>
            <a:r>
              <a:rPr lang="ru-RU" sz="1600" b="1" dirty="0" smtClean="0">
                <a:solidFill>
                  <a:srgbClr val="C00000"/>
                </a:solidFill>
                <a:latin typeface="Comic Sans MS" pitchFamily="66" charset="0"/>
              </a:rPr>
              <a:t>  техперсонал – 15ч.</a:t>
            </a:r>
          </a:p>
          <a:p>
            <a:pPr>
              <a:buFontTx/>
              <a:buChar char="-"/>
            </a:pPr>
            <a:r>
              <a:rPr lang="ru-RU" sz="1600" b="1" dirty="0" smtClean="0">
                <a:solidFill>
                  <a:srgbClr val="C00000"/>
                </a:solidFill>
                <a:latin typeface="Comic Sans MS" pitchFamily="66" charset="0"/>
              </a:rPr>
              <a:t> работающих пенсионеров – 5 ч.</a:t>
            </a:r>
          </a:p>
          <a:p>
            <a:pPr>
              <a:buFontTx/>
              <a:buChar char="-"/>
            </a:pPr>
            <a:r>
              <a:rPr lang="ru-RU" sz="1600" b="1" dirty="0" smtClean="0">
                <a:solidFill>
                  <a:srgbClr val="C00000"/>
                </a:solidFill>
                <a:latin typeface="Comic Sans MS" pitchFamily="66" charset="0"/>
              </a:rPr>
              <a:t> ветеранов труда – 5 ч.</a:t>
            </a:r>
          </a:p>
          <a:p>
            <a:pPr>
              <a:buFontTx/>
              <a:buChar char="-"/>
            </a:pPr>
            <a:r>
              <a:rPr lang="ru-RU" sz="1600" b="1" dirty="0" smtClean="0">
                <a:solidFill>
                  <a:srgbClr val="C00000"/>
                </a:solidFill>
                <a:latin typeface="Comic Sans MS" pitchFamily="66" charset="0"/>
              </a:rPr>
              <a:t>находятся в декретном отпуске – 3</a:t>
            </a:r>
          </a:p>
          <a:p>
            <a:pPr>
              <a:buFontTx/>
              <a:buChar char="-"/>
            </a:pPr>
            <a:r>
              <a:rPr lang="ru-RU" sz="1600" b="1" dirty="0" smtClean="0">
                <a:solidFill>
                  <a:srgbClr val="C00000"/>
                </a:solidFill>
                <a:latin typeface="Comic Sans MS" pitchFamily="66" charset="0"/>
              </a:rPr>
              <a:t> совместители – 3 ч. </a:t>
            </a:r>
          </a:p>
          <a:p>
            <a:pPr>
              <a:buFontTx/>
              <a:buChar char="-"/>
            </a:pPr>
            <a:endParaRPr lang="ru-RU" sz="1400" dirty="0" smtClean="0"/>
          </a:p>
          <a:p>
            <a:pPr>
              <a:buFontTx/>
              <a:buChar char="-"/>
            </a:pPr>
            <a:endParaRPr lang="ru-RU" sz="1400" dirty="0" smtClean="0"/>
          </a:p>
          <a:p>
            <a:pPr>
              <a:buFontTx/>
              <a:buChar char="-"/>
            </a:pPr>
            <a:endParaRPr lang="ru-RU" sz="1400" dirty="0" smtClean="0"/>
          </a:p>
          <a:p>
            <a:pPr>
              <a:buFontTx/>
              <a:buChar char="-"/>
            </a:pPr>
            <a:endParaRPr lang="ru-RU" sz="1400" dirty="0" smtClean="0"/>
          </a:p>
          <a:p>
            <a:pPr>
              <a:buFontTx/>
              <a:buChar char="-"/>
            </a:pPr>
            <a:endParaRPr lang="ru-RU" sz="1400" dirty="0" smtClean="0"/>
          </a:p>
          <a:p>
            <a:pPr>
              <a:buFontTx/>
              <a:buChar char="-"/>
            </a:pPr>
            <a:endParaRPr lang="ru-RU" sz="1400" dirty="0" smtClean="0"/>
          </a:p>
          <a:p>
            <a:pPr>
              <a:buFontTx/>
              <a:buChar char="-"/>
            </a:pPr>
            <a:endParaRPr lang="ru-RU" sz="1400" dirty="0" smtClean="0"/>
          </a:p>
          <a:p>
            <a:pPr>
              <a:buFontTx/>
              <a:buChar char="-"/>
            </a:pPr>
            <a:endParaRPr lang="ru-RU" sz="1400" dirty="0" smtClean="0"/>
          </a:p>
          <a:p>
            <a:pPr>
              <a:buFontTx/>
              <a:buChar char="-"/>
            </a:pPr>
            <a:endParaRPr lang="ru-RU" sz="1400" dirty="0" smtClean="0"/>
          </a:p>
          <a:p>
            <a:pPr>
              <a:buFontTx/>
              <a:buChar char="-"/>
            </a:pPr>
            <a:endParaRPr lang="ru-RU" sz="1400" dirty="0" smtClean="0"/>
          </a:p>
          <a:p>
            <a:pPr>
              <a:buFontTx/>
              <a:buChar char="-"/>
            </a:pPr>
            <a:endParaRPr lang="ru-RU" sz="1400" dirty="0" smtClean="0"/>
          </a:p>
          <a:p>
            <a:pPr>
              <a:buFontTx/>
              <a:buChar char="-"/>
            </a:pPr>
            <a:endParaRPr lang="ru-RU" sz="1400" dirty="0" smtClean="0"/>
          </a:p>
          <a:p>
            <a:pPr>
              <a:buFontTx/>
              <a:buChar char="-"/>
            </a:pPr>
            <a:endParaRPr lang="ru-RU" sz="1400" dirty="0" smtClean="0"/>
          </a:p>
          <a:p>
            <a:pPr>
              <a:buFontTx/>
              <a:buChar char="-"/>
            </a:pPr>
            <a:endParaRPr lang="ru-RU" sz="1400" dirty="0" smtClean="0"/>
          </a:p>
          <a:p>
            <a:pPr>
              <a:buFontTx/>
              <a:buChar char="-"/>
            </a:pPr>
            <a:endParaRPr lang="ru-RU" sz="1400" dirty="0" smtClean="0"/>
          </a:p>
          <a:p>
            <a:pPr>
              <a:buFontTx/>
              <a:buChar char="-"/>
            </a:pPr>
            <a:endParaRPr lang="ru-RU" sz="1400" dirty="0" smtClean="0"/>
          </a:p>
          <a:p>
            <a:pPr>
              <a:buFontTx/>
              <a:buChar char="-"/>
            </a:pPr>
            <a:endParaRPr lang="ru-RU" sz="1400" dirty="0" smtClean="0"/>
          </a:p>
          <a:p>
            <a:endParaRPr lang="ru-RU" sz="1400" dirty="0" smtClean="0"/>
          </a:p>
        </p:txBody>
      </p:sp>
      <p:graphicFrame>
        <p:nvGraphicFramePr>
          <p:cNvPr id="12" name="Диаграмма 11"/>
          <p:cNvGraphicFramePr/>
          <p:nvPr/>
        </p:nvGraphicFramePr>
        <p:xfrm>
          <a:off x="4214810" y="2500306"/>
          <a:ext cx="4572032" cy="38576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Диаграмма 10"/>
          <p:cNvGraphicFramePr/>
          <p:nvPr/>
        </p:nvGraphicFramePr>
        <p:xfrm>
          <a:off x="4427984" y="2924944"/>
          <a:ext cx="4716016" cy="3528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977</TotalTime>
  <Words>688</Words>
  <Application>Microsoft Office PowerPoint</Application>
  <PresentationFormat>Экран (4:3)</PresentationFormat>
  <Paragraphs>146</Paragraphs>
  <Slides>21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^</dc:creator>
  <cp:lastModifiedBy>Admin</cp:lastModifiedBy>
  <cp:revision>100</cp:revision>
  <dcterms:created xsi:type="dcterms:W3CDTF">2013-10-28T08:09:29Z</dcterms:created>
  <dcterms:modified xsi:type="dcterms:W3CDTF">2013-10-31T10:13:32Z</dcterms:modified>
</cp:coreProperties>
</file>