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70" r:id="rId17"/>
    <p:sldId id="271" r:id="rId18"/>
    <p:sldId id="272" r:id="rId19"/>
    <p:sldId id="279" r:id="rId20"/>
    <p:sldId id="289" r:id="rId21"/>
    <p:sldId id="273" r:id="rId22"/>
    <p:sldId id="280" r:id="rId23"/>
    <p:sldId id="274" r:id="rId24"/>
    <p:sldId id="276" r:id="rId25"/>
    <p:sldId id="282" r:id="rId26"/>
    <p:sldId id="290" r:id="rId27"/>
    <p:sldId id="291" r:id="rId28"/>
    <p:sldId id="295" r:id="rId29"/>
    <p:sldId id="297" r:id="rId30"/>
    <p:sldId id="298" r:id="rId31"/>
    <p:sldId id="300" r:id="rId32"/>
    <p:sldId id="301" r:id="rId33"/>
    <p:sldId id="302" r:id="rId34"/>
    <p:sldId id="304" r:id="rId35"/>
    <p:sldId id="305" r:id="rId36"/>
    <p:sldId id="306" r:id="rId37"/>
    <p:sldId id="307" r:id="rId38"/>
    <p:sldId id="308" r:id="rId39"/>
    <p:sldId id="293" r:id="rId40"/>
    <p:sldId id="28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DB9D-C06C-4117-B57C-24C4217CC6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7DCB-839E-40EF-914B-71ADFE108F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6CDB-CB35-4559-A918-F8F8885784F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015-3539-4EB5-A566-9FFE86B7E7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D10-9089-47A5-89B9-278C47B9A5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7A44-E562-469B-9ECA-3E8094008B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837C-1572-4E92-AC9D-DAB396054C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B4E3-4DC3-4A49-B344-E20A11AF56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ED62-E15E-40E3-AB52-F83364B3120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947C619-EF8A-419F-AE67-964C99F2FA7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58429/?frame=4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40174/35621c764e643d8f04b474cdb87390c511436dd9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16632"/>
            <a:ext cx="5832648" cy="38164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Нормативная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правовая база образовательного учреждения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927600"/>
            <a:ext cx="5559152" cy="159774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Сысалова Ольга Филипповна, заместитель директора МКУДПО «ГЦРО»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 2016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630" cy="611894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ринципы разрешения коллизий: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–   коллизия решается в пользу нормативного акта более высокой юридической силы;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приоритет  акта,  изданного  органом  (уровнем  власти),  к  компетенции которого относится данный вопрос  (принцип разграничения полномочий);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–  приоритет акта, изданного позднее:  если имеется расхождение  между  нормативными  правовыми  актами,  имеющими  равную   юридическую   силу,   то   применяется   акт,   изданный позднее;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– приоритет специальной нормы перед общей нормой:  если  расхождение  имеется  между  общим  и  специальным  актом  в  рамках  одной  отрасли  законодательства  и  специальный  акт  не  отменен изданным позднее общим актом, то применяется специальный акт.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352606" cy="590292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принцип – обоснованность: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должна разрабатывать только те локальные нормативные  правовые акты, которые необходимы и (или) обязательны (принятие  которых  обязательно  в  соответствии  с  законодательством). В  образовательной организации недопустимо принимать и сохранять действие декларативных  (необеспеченных  ресурсами)  и  декоративных  (скрывающих истинные отношения) актов и норм.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ретий  принцип –   демократизм. 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Локальный   нормативный   правовой   акт не должен разрабатываться келейно. Группа разработчиков  акта  должна  включать  представителей  различных  участников образовательных отношений, заинтересованных в его  принятии. Обсуждение  проекта   локального  акта  с  участием  возможно  большего  числа  лиц,  интересы  которых  он  может затронуть.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622" cy="611894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Четвертый принцип – принцип системности.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Локальный нормативный акт был органически связан с  другими локальными нормативными актами образовательной организации, не дублировал норм уже имеющихся актов, не содержал пробелов и противоречий. Необходимо регулярно проводить анализ всех имеющихся в образовательной организации локальных нормативных актов, отменять (признавать утратившими  силу)  фактически  недействующие  локальные  акты.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принятии новых локальных нормативных актов нужно не допускать их противоречия принятым ранее актам, а при возникновении таких противоречий – своевременно корректировать имеющиеся локальные нормативные акты.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62473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 содержание локального нормативного акта: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Общие  положения  (определяется  предмет  правового  регулирования,   основные   принципы   правового   регулирования,  указывается на соответствие положений действующему  законодательству,  уставу  образовательной  организации  и  др.).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локальном нормативном акте, издаваемом на основании или в  развитии  закона  или  подзаконного  нормативного  акта  органа  государственной  власти  или  органа  местного  самоуправления  должны быть указаны пункт (статья) и официальные реквизиты  акта,  послужившим  основанием  для  издания  акта  образовательной организации.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 Определение используемых понятий и терминов.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 Основная часть. Содержит изложение конкретных правовых нормативов по регулируемому вопросу. Содержание правовых  норм  должно  быть  логически  последовательным  и  содержательно определенным, не допускающим различного понимания и толкования.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 Определение санкций за нарушение установленных норм (если это входит в компетенцию образовательной организации).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  Порядок вступления акта в силу и способ опубликования (доведение до сведения заинтересованных лиц).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08912" cy="381642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локальные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нормативные акты необходимо принять образовательным организациям различных типов в соответствии с новым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Федеральным законом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29.12.2012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273-ФЗ «Об образовании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Федерации» ?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4365104"/>
            <a:ext cx="7643812" cy="20864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357188" y="357188"/>
            <a:ext cx="8286750" cy="600075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83353"/>
              </p:ext>
            </p:extLst>
          </p:nvPr>
        </p:nvGraphicFramePr>
        <p:xfrm>
          <a:off x="428625" y="428625"/>
          <a:ext cx="8143875" cy="5900809"/>
        </p:xfrm>
        <a:graphic>
          <a:graphicData uri="http://schemas.openxmlformats.org/drawingml/2006/table">
            <a:tbl>
              <a:tblPr/>
              <a:tblGrid>
                <a:gridCol w="369888"/>
                <a:gridCol w="2740025"/>
                <a:gridCol w="5033962"/>
              </a:tblGrid>
              <a:tr h="3693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Положение о структурном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Должностные инструкции.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2, 4 Ст. 27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 может иметь в своей структуре различные структурные подразделения, обеспечивающие осуществление образовательной деятельности, структурные подразделения образовательной организации действуют на основании устава образовательной организации и положения о соответствующем структурном подразделении, утвержденного в порядке, установленном уставом образовательной организации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5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Правила внутреннего трудового распорядка.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Правила внутреннего распорядка обучающихся.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П.1 Ч.3 Ст. 28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компетенции образовательной организации в установленной сфере деятельности относится разработка правил внутреннего распорядка обучающихся, правил внутреннего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трудового распорядка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7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357188" y="357188"/>
            <a:ext cx="8286750" cy="600075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70331"/>
              </p:ext>
            </p:extLst>
          </p:nvPr>
        </p:nvGraphicFramePr>
        <p:xfrm>
          <a:off x="428625" y="428625"/>
          <a:ext cx="8143875" cy="6361811"/>
        </p:xfrm>
        <a:graphic>
          <a:graphicData uri="http://schemas.openxmlformats.org/drawingml/2006/table">
            <a:tbl>
              <a:tblPr/>
              <a:tblGrid>
                <a:gridCol w="369888"/>
                <a:gridCol w="2740025"/>
                <a:gridCol w="5033962"/>
              </a:tblGrid>
              <a:tr h="224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Положение о формах обучения по дополнительным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образовательным про-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граммам.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П.5 Ст. 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обучения по дополнительным образовательным программам и основным программам профессионального обучения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определяются организацией, осуществляющей образовательную деятельность, самостоятельно, если иное не установлено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законодательством Российской Федерации.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7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пользования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учебниками и учебными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пособиям обучающимися,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осваивающими учебные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предметы, курсы, дисциплины за пределами ФГОС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(или) получающими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платные образовательные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(только для общ.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35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пользование учебниками и учебными пособиями обучающимися, осваивающими учебные предметы, курсы, дисциплины (модули)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пределами федеральных государственных образовательных стандартов, образовательных стандартов и (или) получающими платные образовательные услуги, осуществляется в порядке, установленном организацией, осуществляющей образовательную деятельность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3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500063" y="428625"/>
            <a:ext cx="8143875" cy="600075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03300"/>
              </p:ext>
            </p:extLst>
          </p:nvPr>
        </p:nvGraphicFramePr>
        <p:xfrm>
          <a:off x="395537" y="428624"/>
          <a:ext cx="8248402" cy="5880696"/>
        </p:xfrm>
        <a:graphic>
          <a:graphicData uri="http://schemas.openxmlformats.org/drawingml/2006/table">
            <a:tbl>
              <a:tblPr/>
              <a:tblGrid>
                <a:gridCol w="432048"/>
                <a:gridCol w="2601416"/>
                <a:gridCol w="5214938"/>
              </a:tblGrid>
              <a:tr h="5880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Правила приема обучающихся в образовательную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55, 67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правила приема в конкретную организацию, осуществляющую образовательную деятельность, на обучение по образовательным программам устанавливаются в части, не урегулированной законодательством об образовании, организацией, осуществляющей образовательную деятельность, самостоятельно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357188"/>
            <a:ext cx="8286750" cy="600075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83034"/>
              </p:ext>
            </p:extLst>
          </p:nvPr>
        </p:nvGraphicFramePr>
        <p:xfrm>
          <a:off x="179512" y="357188"/>
          <a:ext cx="8784975" cy="5952132"/>
        </p:xfrm>
        <a:graphic>
          <a:graphicData uri="http://schemas.openxmlformats.org/drawingml/2006/table">
            <a:tbl>
              <a:tblPr/>
              <a:tblGrid>
                <a:gridCol w="375297"/>
                <a:gridCol w="2628761"/>
                <a:gridCol w="5780917"/>
              </a:tblGrid>
              <a:tr h="2314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Положение об организации научно-методической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20 Ч.3 Ст. 28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компетенции образовательной организации в установленной сфере деятельности относятся организация научно-методической работы, в том числе организация и проведение научных и методических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конференций, семинаров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7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Положение об организации консультационной,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просветительской деятельности, деятельности 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сфере охраны здоровья 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иной не противоречащей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целям создания образовательной организации деятельности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Ч.5 Ст. 28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 вправе вести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консультационную, просветительскую деятельность, деятельность в сфере охраны здоровья граждан и иную не противоречащую целям создания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 деятельность, в том числе осуществлять организацию отдыха и оздоровления обучающихся в каникулярное время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2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725144"/>
            <a:ext cx="8286750" cy="1632794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55816"/>
              </p:ext>
            </p:extLst>
          </p:nvPr>
        </p:nvGraphicFramePr>
        <p:xfrm>
          <a:off x="179512" y="357188"/>
          <a:ext cx="8784975" cy="2022428"/>
        </p:xfrm>
        <a:graphic>
          <a:graphicData uri="http://schemas.openxmlformats.org/drawingml/2006/table">
            <a:tbl>
              <a:tblPr/>
              <a:tblGrid>
                <a:gridCol w="504056"/>
                <a:gridCol w="2376264"/>
                <a:gridCol w="5904655"/>
              </a:tblGrid>
              <a:tr h="2022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занятий обучающихся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П.2 Ст. 30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режим занятий обучающихся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27562"/>
              </p:ext>
            </p:extLst>
          </p:nvPr>
        </p:nvGraphicFramePr>
        <p:xfrm>
          <a:off x="179512" y="2420888"/>
          <a:ext cx="8784976" cy="4101084"/>
        </p:xfrm>
        <a:graphic>
          <a:graphicData uri="http://schemas.openxmlformats.org/drawingml/2006/table">
            <a:tbl>
              <a:tblPr/>
              <a:tblGrid>
                <a:gridCol w="504056"/>
                <a:gridCol w="2376264"/>
                <a:gridCol w="5904656"/>
              </a:tblGrid>
              <a:tr h="1665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и основания перевода, отчисления и восстановления обучающихся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2 Ст. 30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образовательная организация принимает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локальные нормативные акты по основным вопросам организации и осуществления образовательной деятельности, в том числе регламентирующие порядок и основания перевода, отчисления и восстановления обучающихся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2 Ст.62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и условия восстановления в организации, осуществляющей образовательную деятельность, обучающегося, отчисленного по инициативе этой организации, определяются локальным нормативным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актом этой организации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4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767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Локальный акт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собой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основанный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нормах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законодательства правовой документ (акт), принятый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установленном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порядке  компетентным  органом  управления  организации,  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регулирующий внутриорганизационные   отношения             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5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725144"/>
            <a:ext cx="8286750" cy="1632794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71437"/>
              </p:ext>
            </p:extLst>
          </p:nvPr>
        </p:nvGraphicFramePr>
        <p:xfrm>
          <a:off x="179512" y="357188"/>
          <a:ext cx="8784975" cy="6168156"/>
        </p:xfrm>
        <a:graphic>
          <a:graphicData uri="http://schemas.openxmlformats.org/drawingml/2006/table">
            <a:tbl>
              <a:tblPr/>
              <a:tblGrid>
                <a:gridCol w="504056"/>
                <a:gridCol w="2016224"/>
                <a:gridCol w="6264695"/>
              </a:tblGrid>
              <a:tr h="6168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о текущем контроле успеваемости и промежуточной аттеста­ции обучающихся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(только для общ.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10. Ч. 3 Ст. 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компетенции образовательной организации в установленной сфере деятельности относится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текущего контроля успеваемости и промежуточной аттестации обучающихся, установление их форм, периодичности и порядка проведения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П.11 Ч.3 Ст. 28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компетенции образовательной организации в установленной сфере деятельности относятся индивидуальный учет результатов освоения обучающимися образовательных программ, а также хранение в архивах информации об этих результатах на бумажных и (или) электронных носителях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2 Ст. 30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 принимает локальные нормативные акты… регламентирующие формы, периодичность и порядок текущего контроля успеваемости и промежуточной аттестации обучающихся…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3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357188"/>
            <a:ext cx="8286750" cy="607218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61313"/>
              </p:ext>
            </p:extLst>
          </p:nvPr>
        </p:nvGraphicFramePr>
        <p:xfrm>
          <a:off x="251520" y="357189"/>
          <a:ext cx="8712968" cy="6072186"/>
        </p:xfrm>
        <a:graphic>
          <a:graphicData uri="http://schemas.openxmlformats.org/drawingml/2006/table">
            <a:tbl>
              <a:tblPr/>
              <a:tblGrid>
                <a:gridCol w="504056"/>
                <a:gridCol w="2880320"/>
                <a:gridCol w="5328592"/>
              </a:tblGrid>
              <a:tr h="6072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оформления возникновения, приостановления и прекращения отношений между образовательной организацией 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обучающимися и (или) родителями (законными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представителями) несовершеннолетних обучающихся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2 Ст. 30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 принимает локальные нормативные акты… регламентирующие 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Ст.61 Прекращение образовательных отношений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357188"/>
            <a:ext cx="8286750" cy="607218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73612"/>
              </p:ext>
            </p:extLst>
          </p:nvPr>
        </p:nvGraphicFramePr>
        <p:xfrm>
          <a:off x="251520" y="214313"/>
          <a:ext cx="8712968" cy="6239023"/>
        </p:xfrm>
        <a:graphic>
          <a:graphicData uri="http://schemas.openxmlformats.org/drawingml/2006/table">
            <a:tbl>
              <a:tblPr/>
              <a:tblGrid>
                <a:gridCol w="504056"/>
                <a:gridCol w="2952328"/>
                <a:gridCol w="5256584"/>
              </a:tblGrid>
              <a:tr h="6239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оказания платных образовательных услуг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4 Ч.2 Ст. 29;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Пп.5, 9 Ст. 54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организации обеспечивают открытость и доступность на официальном сайте образовательной организации в сети "Интернет" документа о порядке оказания платных образовательных услуг.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Основания и порядок снижения стоимости платных образовательных услуг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устанавливаются локальным нормативным актом и доводятся до сведения обучающихся.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0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 flipH="1">
            <a:off x="428625" y="357188"/>
            <a:ext cx="8215313" cy="607218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54039"/>
              </p:ext>
            </p:extLst>
          </p:nvPr>
        </p:nvGraphicFramePr>
        <p:xfrm>
          <a:off x="409998" y="329815"/>
          <a:ext cx="8358187" cy="6099560"/>
        </p:xfrm>
        <a:graphic>
          <a:graphicData uri="http://schemas.openxmlformats.org/drawingml/2006/table">
            <a:tbl>
              <a:tblPr/>
              <a:tblGrid>
                <a:gridCol w="470396"/>
                <a:gridCol w="2387104"/>
                <a:gridCol w="5500687"/>
              </a:tblGrid>
              <a:tr h="609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Положение о комиссии по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урегулированию споров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 участниками образовательных отношений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45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комиссия по урегулированию споров между участниками образовательных отношений создается в организации, осуществляющей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образовательную деятельность, порядок создания, организации работы,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принятия решений комиссией по урегулированию споров между участниками образовательных отношений и их исполнения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устанавливается локальным нормативным актом, который принимается с учетом мнения советов обучающихся, советов родителей, а также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представительных органов работников этой организации и (или)обучающихся в ней (при их наличии)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4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31465"/>
              </p:ext>
            </p:extLst>
          </p:nvPr>
        </p:nvGraphicFramePr>
        <p:xfrm>
          <a:off x="428625" y="428626"/>
          <a:ext cx="8286807" cy="58086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0967"/>
                <a:gridCol w="2100800"/>
                <a:gridCol w="5715040"/>
              </a:tblGrid>
              <a:tr h="5808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Порядок доступа педагогов информационно-телекоммуникационным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сетям и базам данных, учебным и методическим материалам, музейным фондам, материально-техническим средствам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3 Ч.7 Ст. 47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пользуются следующими академическими правами и свободами: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право на бесплатное пользование библиотеками и информационными ресурсами, а также доступ в порядке, установленном локальными нормативными актами организации, осуществляющей образовательную деятельность, к информационно-телекоммуникационным сетям и базам данных, учебным и методическим материалам, музейным фондам, материально-техническим средствам обеспечения образовательной деятельности, необходимым для качественного осуществления педагогической, научной или исследовательской деятельности в организациях, осуществляющих образовательную деятельность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27602"/>
              </p:ext>
            </p:extLst>
          </p:nvPr>
        </p:nvGraphicFramePr>
        <p:xfrm>
          <a:off x="428625" y="428626"/>
          <a:ext cx="8286807" cy="58086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0967"/>
                <a:gridCol w="2100800"/>
                <a:gridCol w="5715040"/>
              </a:tblGrid>
              <a:tr h="5808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размещения, обновления информации на официальном сайте образовательного учреждения в сети Интернет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21 Ч. 3 Ст. 28,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компетенции образовательной организации в установленной сфере деятельности относятся: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21) обеспечение создания и ведения официального сайта образовательной организации в сети "Интернет";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29, 97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1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45939"/>
              </p:ext>
            </p:extLst>
          </p:nvPr>
        </p:nvGraphicFramePr>
        <p:xfrm>
          <a:off x="428625" y="428626"/>
          <a:ext cx="8286807" cy="58086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0967"/>
                <a:gridCol w="2100800"/>
                <a:gridCol w="5715040"/>
              </a:tblGrid>
              <a:tr h="5808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о внутренней системе оценки качества образования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13 Ч. 3 Ст. 28,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компетенции образовательной организации в установленной сфере деятельности относится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функционирования внут­ренней системы оценки качества обра­зования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0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33224"/>
              </p:ext>
            </p:extLst>
          </p:nvPr>
        </p:nvGraphicFramePr>
        <p:xfrm>
          <a:off x="428625" y="428626"/>
          <a:ext cx="8286807" cy="58086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0967"/>
                <a:gridCol w="2448272"/>
                <a:gridCol w="5367568"/>
              </a:tblGrid>
              <a:tr h="5808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об организации</a:t>
                      </a:r>
                      <a:r>
                        <a:rPr lang="ru-RU" sz="20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обучения по индивидуальному учебному плану</a:t>
                      </a:r>
                    </a:p>
                    <a:p>
                      <a:pPr marL="0" marR="0" lvl="0" indent="45720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(только для общ.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2000" b="1" i="0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45720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организации индивидуального обучения на дому</a:t>
                      </a:r>
                    </a:p>
                    <a:p>
                      <a:pPr marL="0" marR="0" lvl="0" indent="45720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2 Ст. 30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 принимает локальные нормативные акты по основным вопросам организации и осуществления образовательной деятельности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6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16524"/>
              </p:ext>
            </p:extLst>
          </p:nvPr>
        </p:nvGraphicFramePr>
        <p:xfrm>
          <a:off x="428625" y="428626"/>
          <a:ext cx="8286807" cy="58086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0967"/>
                <a:gridCol w="2376264"/>
                <a:gridCol w="5439576"/>
              </a:tblGrid>
              <a:tr h="5808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порядке подготовки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организации проведения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самообследования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Ч.3 П. 13 Ст. 28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компетенции образовательной организации в установленной сфере деятельности относятся:</a:t>
                      </a:r>
                    </a:p>
                    <a:p>
                      <a:pPr marL="0" indent="0">
                        <a:buNone/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13) проведение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самообследования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31321"/>
              </p:ext>
            </p:extLst>
          </p:nvPr>
        </p:nvGraphicFramePr>
        <p:xfrm>
          <a:off x="428625" y="428626"/>
          <a:ext cx="8286807" cy="58086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0967"/>
                <a:gridCol w="2592288"/>
                <a:gridCol w="5223552"/>
              </a:tblGrid>
              <a:tr h="5808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Положения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коллегиальных органах управления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26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образовательной организации формируются коллегиальные органы управления, к которым относятся общее собрание (конференция) работников образовательной организации (в профессиональной образовательной организации и образовательной организации высшего образования - общее собрание (конференция) работников и обучающихся образовательной организации), педагогический совет (в образовательной организации высшего образования - ученый совет), а также могут формироваться попечительский совет, управляющий совет, наблюдательный совет и другие коллегиальные органы управления, предусмотренные уставом соответствующей образовательной организации.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6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 локального  акта  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Само понятие локальность говорит о том, что локальный  акт  регулирует  отношения  только  внутри  отдельной  организации. «Образовательная организация принимает локальные нормативные  акты,  содержащие  нормы,  регулирующие  образовательные  отношения,  в  пределах  своей  компетенции  в  соответствии  с  законодательством  Российской  Федерации  в  порядке,  установленном ее уставом» (п. 1 ст. 30 ФЗ № 273).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0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73111"/>
              </p:ext>
            </p:extLst>
          </p:nvPr>
        </p:nvGraphicFramePr>
        <p:xfrm>
          <a:off x="428625" y="428626"/>
          <a:ext cx="8286807" cy="58086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0967"/>
                <a:gridCol w="2592288"/>
                <a:gridCol w="5223552"/>
              </a:tblGrid>
              <a:tr h="5808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требованиях к одежде обучающихся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28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К компетенции образовательной организации в установленной сфере деятельности относятся: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18) установление требований к одежде обучающихся, если иное не установлено настоящим Федеральным законом или законодательством субъектов Российской Федерации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8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03363"/>
              </p:ext>
            </p:extLst>
          </p:nvPr>
        </p:nvGraphicFramePr>
        <p:xfrm>
          <a:off x="251521" y="500062"/>
          <a:ext cx="8463912" cy="5943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4055"/>
                <a:gridCol w="2520280"/>
                <a:gridCol w="5439577"/>
              </a:tblGrid>
              <a:tr h="30292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Порядок реализации права педагогов на бесплатное пользование образовательными, методическими и научными услугами образовательной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организации-работодателя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пункт 3 часть 8 статьи 47</a:t>
                      </a:r>
                    </a:p>
                    <a:p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пользуются следующими академическими правами и свободами: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 на бесплатное пользование образовательными, методическими и научными услугами организации, осуществляющей образовательную деятельность, в порядке, установленном законодательством Российской Федерации или локальными нормативными актами</a:t>
                      </a:r>
                      <a:endParaRPr lang="ru-RU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079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Нормы профессиональной этики педагогических работников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организации, осуществляющей образовательную деятельность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пункт 4 статьи 47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академические права и свободы, указанные в </a:t>
                      </a:r>
                      <a:r>
                        <a:rPr lang="ru-RU" sz="1800" b="1" i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tooltip="Ссылка на текущий документ"/>
                        </a:rPr>
                        <a:t>части 3</a:t>
                      </a:r>
                      <a:r>
                        <a:rPr lang="ru-RU" sz="1800" b="1" i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настоящей статьи, должны осуществляться с соблюдением прав и свобод других участников образовательных отношений, требований законодательства Российской Федерации, норм профессиональной этики педагогических работников, закрепленных в локальных нормативных актах организации, осуществляющей образовательную деятельность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3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58424"/>
              </p:ext>
            </p:extLst>
          </p:nvPr>
        </p:nvGraphicFramePr>
        <p:xfrm>
          <a:off x="251521" y="500061"/>
          <a:ext cx="8463912" cy="56435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4055"/>
                <a:gridCol w="2520280"/>
                <a:gridCol w="5439577"/>
              </a:tblGrid>
              <a:tr h="56435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Порядок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разработки и утверждения образовательных программ</a:t>
                      </a:r>
                    </a:p>
                    <a:p>
                      <a:endParaRPr lang="ru-RU" sz="18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Положение о структуре, порядке разработки и утверждения рабочих программ 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кружков,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элективных курсов, факультативов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8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К компетенции образовательной организации в установленной сфере деятельности относятся: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6) разработка и утверждение образовательных программ образовательной организации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96289"/>
              </p:ext>
            </p:extLst>
          </p:nvPr>
        </p:nvGraphicFramePr>
        <p:xfrm>
          <a:off x="251521" y="500061"/>
          <a:ext cx="8463912" cy="56435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4055"/>
                <a:gridCol w="2520280"/>
                <a:gridCol w="5439577"/>
              </a:tblGrid>
              <a:tr h="56435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Порядок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зачета результатов освоения обучающимися дополнительных образовательных программ в других образовательных организациях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посещения обучающимися по их выбору мероприятий, не предусмотренных учебным планом)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(только для общ. 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34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Обучающимся предоставляются академические права на: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7) зачет организацией, осуществляющей образовательную деятельность, в установленном ею порядке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0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44610"/>
              </p:ext>
            </p:extLst>
          </p:nvPr>
        </p:nvGraphicFramePr>
        <p:xfrm>
          <a:off x="251521" y="500061"/>
          <a:ext cx="8463912" cy="56435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4055"/>
                <a:gridCol w="2520280"/>
                <a:gridCol w="5439577"/>
              </a:tblGrid>
              <a:tr h="56435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применения к обучающимся мер дисциплинарного взыскания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(только для общ.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43. Обязанности и ответственность обучающихся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Ч.4. За неисполнение или нарушение устава организации, осуществляющей образовательную деятельность, правил внутреннего распорядка, правил проживания в общежитиях и интернатах и иных локальных нормативных актов по вопросам организации и осуществления образовательной деятельности к обучающимся могут быть применены меры дисциплинарного взыскания - замечание, выговор, отчисление из организации, осуществляющей образовательную деятельность.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2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31240"/>
              </p:ext>
            </p:extLst>
          </p:nvPr>
        </p:nvGraphicFramePr>
        <p:xfrm>
          <a:off x="251521" y="500061"/>
          <a:ext cx="8463912" cy="56435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4055"/>
                <a:gridCol w="2520280"/>
                <a:gridCol w="5439577"/>
              </a:tblGrid>
              <a:tr h="56435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Положение о выдаче документов обучающимся, подтверждающих их обучение в организации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(только для общ.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60. Документы об образовании и (или) о квалификации. Документы об обучении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Ч.12. Лицам, не прошедшим итоговой аттестации или получившим на итоговой аттестации неудовлетворительные результаты, а также лицам, освоившим часть образовательной программы и (или) отчисленным из организации, осуществляющей образовательную деятельность, выдается справка об обучении или о периоде обучения по образцу, самостоятельно устанавливаемому организацией, осуществляющей образовательную деятельность.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78188"/>
              </p:ext>
            </p:extLst>
          </p:nvPr>
        </p:nvGraphicFramePr>
        <p:xfrm>
          <a:off x="251521" y="500061"/>
          <a:ext cx="8463912" cy="6126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4055"/>
                <a:gridCol w="2520280"/>
                <a:gridCol w="5439577"/>
              </a:tblGrid>
              <a:tr h="56435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проведения аттестации в целях подтверждения соответствия зам. руководителей и руководителей структурных подразделений занимаемым ими должностям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52. Иные работники образовательных организаций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 образовательных организациях наряду с должностями педагогических работников, научных работников предусматриваются должности инженерно-технических, административно-хозяйственных, производственных, учебно-вспомогательных, медицинских и иных работников, осуществляющих вспомогательные функции.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Права, обязанности и ответственность работников образовательных организаций, занимающих должности, указанные в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части 1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настоящей статьи, устанавливаются законодательством Российской Федерации, уставом, правилами внутреннего трудового распорядка и иными локальными нормативными актами образовательных организаций, должностными инструкциями и трудовыми договорами.</a:t>
                      </a:r>
                    </a:p>
                    <a:p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4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55020"/>
              </p:ext>
            </p:extLst>
          </p:nvPr>
        </p:nvGraphicFramePr>
        <p:xfrm>
          <a:off x="251521" y="500061"/>
          <a:ext cx="8463912" cy="56435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4055"/>
                <a:gridCol w="2880320"/>
                <a:gridCol w="5079537"/>
              </a:tblGrid>
              <a:tr h="56435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организации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осуществления образовательной деятельности по основным общеобразовательным программам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 28. Компетенция, права, обязанности и ответственность образовательной организации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Образовательная организация обладает автономией, под которой понимается самостоятельность в осуществлении образовательной, научной, административной, финансово-экономической деятельности, разработке и принятии локальных нормативных актов в соответствии с настоящим Федеральным законом, иными нормативными правовыми актами Российской Федерации и уставом образовательной организации.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Образовательные организации свободны в определении содержания образования, выборе учебно-методического обеспечения, образовательных технологий по реализуемым ими образовательным программам.</a:t>
                      </a:r>
                    </a:p>
                    <a:p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3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28625" y="428625"/>
            <a:ext cx="8286750" cy="5715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68964"/>
              </p:ext>
            </p:extLst>
          </p:nvPr>
        </p:nvGraphicFramePr>
        <p:xfrm>
          <a:off x="251521" y="500061"/>
          <a:ext cx="8463912" cy="56435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4055"/>
                <a:gridCol w="2880320"/>
                <a:gridCol w="5079537"/>
              </a:tblGrid>
              <a:tr h="56435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пользования лечебно-оздоровительной инфраструктурой, объектами культуры и объектами спорта образовательной организации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 34. Основные права обучающихся и меры их социальной поддержки и стимулирования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Ч. 1,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п. 21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Обучающимся предоставляются академические права на пользование в порядке, установленном локальными нормативными актами, лечебно-оздоровительной инфраструктурой, объектами культуры и объектами спорта образовательной организации</a:t>
                      </a:r>
                    </a:p>
                    <a:p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479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 не бывает больших дел без больших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трудностей</a:t>
            </a:r>
          </a:p>
          <a:p>
            <a:pPr marL="0" indent="0" algn="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Вольтер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 локального  акта 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Локальный акт разрабатывается с учетом Законов и подзаконных  актов  Российской  Федерации,  Новосибирской  области,  а  также  правовых  нормативных  актов  органов  местного  самоуправления. 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Локальный акт образовательной организации – это официальный  правовой  акт,  письменный  документ,  который  должен иметь  все  необходимые  реквизиты:  наименование,  дата  издания,   регистрационный   номер    (по   необходимости),   подпись  уполномоченного лица, виды согласования (по необходимости),  печать образовательной организации.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1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 217-08-12</a:t>
            </a:r>
          </a:p>
          <a:p>
            <a:pPr marL="0" indent="0">
              <a:buNone/>
            </a:pP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 локального  акта 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Для  разработки  и  принятия  локального  акта  необходимо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привлекать  всех  субъектов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  отношений,  что  позволяет   сформировать   высокую   культуру   их   соблюдения.  «При принятии локальных нормативных актов, затрагивающих права  обучающихся  и  работников  образовательной  организации,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учитывается мнение советов обучающихся, советов родителей,  представительных  органов  обучающихся,  а  также  в  порядке и в случаях, которые предусмотрены трудовым законодательством, представительных органов работников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(при наличии  таких представительных органов)» (п. 3 ст. 30 ФЗ № 273). Разграничение полномочий между участниками образования определяется Уставом. </a:t>
            </a:r>
          </a:p>
        </p:txBody>
      </p:sp>
    </p:spTree>
    <p:extLst>
      <p:ext uri="{BB962C8B-B14F-4D97-AF65-F5344CB8AC3E}">
        <p14:creationId xmlns:p14="http://schemas.microsoft.com/office/powerpoint/2010/main" val="41009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7620000" cy="5760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локальных актов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Индивидуальный  локальный   акт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используются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оформления конкретного  управленческого  решения и рассчитаны на однократные применения.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приказы  о наложении взыскания, о поощрении,  о приеме на  работу и т. д. 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2. Локальный  нормативный  акт 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содержать  обязательные  для  исполнения  всеми  работниками  школы  и  (или)  обучающимися и (или) некоторыми работниками школы и (или)  обучающимися  нормы  и  правила  поведения.  Данный  вид  локального акта рассчитан на неоднократное и длительное (до замены, применения, признания не действительным) применение. 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 Устав  образовательной  организации,  должностные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инструкции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работников,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 о структурных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подразделениях и т. д.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325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локальных актов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0728"/>
            <a:ext cx="7620000" cy="5191472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постановление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приказ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решение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нструкция,  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положение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 правила,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методика,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стандарт, 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егламент,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программа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написании текста локального акта следует руководствоваться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"Государственная система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документационного обеспечения управления. Основные положения. Общие требования к документам и службам документационного обеспечения" (одобрена коллегией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Главархива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СССР от 27.04.1988, Приказ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Главархива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СССР от 23.05.1988 N 33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 51141-98 "Делопроизводство и архивное дело" Термины и определения (утвержден Постановлением Госстандарта РФ от 27.02.1998 № 28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"Унифицированная система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документации. Унифицированная система организационно-распорядительной документации. Требования к оформлению документов. ГОСТ Р 6.30-2003" (утв. Постановлением Госстандарта России от 03.03.2003 N 65-ст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 ГОСТ Р ИСО 15489-1-2007 «Управление документами. Общие требования», утв. приказом Федерального агентства по техническому регулированию и метрологии от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12.03.2007г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№ 28-ст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«Общероссийский классификатор управленческой документации» (ОКУД), утв. Постановлением Госстандарта РФ от 30.12.1993 № 299, в ред.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12.12.2012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0081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Принципы издания локальных нормативных актов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606" cy="511083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 принцип –  принцип законности.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Локальные  нормативные  акты  не  должны  противоречить  Конституции  Российской   Федерации,   федеральным   законам,   указам   Президента  Российской  Федерации,  постановлениям  Правительства  Российской  Федерации,  нормативным  правовым  актам  федеральных  органов  исполнительной  власти,  законам  и  иным  нормативным правовым актам субъектов Российской Федерации, актам органов местного самоуправления.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сложившейся  практике  правовой  системы  Российской  Федерации  характерно  наличие  противоречий  (в  юридической   терминологии,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коллизий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  которые   приходится решать администрации образовательной  организации при принятии  тех  или  иных  локальных  актов.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387</TotalTime>
  <Words>2858</Words>
  <Application>Microsoft Office PowerPoint</Application>
  <PresentationFormat>Экран (4:3)</PresentationFormat>
  <Paragraphs>254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Books_16x9</vt:lpstr>
      <vt:lpstr> Нормативная правовая база образовательного учреждения </vt:lpstr>
      <vt:lpstr>Презентация PowerPoint</vt:lpstr>
      <vt:lpstr>Признаки локального  акта  :  </vt:lpstr>
      <vt:lpstr>Признаки локального  акта  :  </vt:lpstr>
      <vt:lpstr>Признаки локального  акта  :  </vt:lpstr>
      <vt:lpstr>Виды локальных актов</vt:lpstr>
      <vt:lpstr>Формы локальных актов</vt:lpstr>
      <vt:lpstr>При написании текста локального акта следует руководствоваться</vt:lpstr>
      <vt:lpstr>Принципы издания локальных нормативных актов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локальные нормативные акты необходимо принять образовательным организациям различных типов в соответствии с новым Федеральным законом от 29.12.2012  № 273-ФЗ «Об образовании в Российской Федерации» 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Нормативная</dc:title>
  <dc:creator>Сысалова Ольга Филипповна</dc:creator>
  <cp:lastModifiedBy>Сысалова Ольга Филипповна</cp:lastModifiedBy>
  <cp:revision>36</cp:revision>
  <dcterms:created xsi:type="dcterms:W3CDTF">2014-05-15T10:04:46Z</dcterms:created>
  <dcterms:modified xsi:type="dcterms:W3CDTF">2016-10-24T13:32:53Z</dcterms:modified>
</cp:coreProperties>
</file>