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0" r:id="rId2"/>
    <p:sldId id="301" r:id="rId3"/>
    <p:sldId id="303" r:id="rId4"/>
    <p:sldId id="305" r:id="rId5"/>
    <p:sldId id="307" r:id="rId6"/>
    <p:sldId id="309" r:id="rId7"/>
    <p:sldId id="300" r:id="rId8"/>
    <p:sldId id="298" r:id="rId9"/>
    <p:sldId id="276" r:id="rId10"/>
    <p:sldId id="262" r:id="rId11"/>
    <p:sldId id="264" r:id="rId12"/>
    <p:sldId id="277" r:id="rId13"/>
    <p:sldId id="266" r:id="rId14"/>
    <p:sldId id="265" r:id="rId15"/>
    <p:sldId id="278" r:id="rId16"/>
    <p:sldId id="282" r:id="rId17"/>
    <p:sldId id="283" r:id="rId18"/>
    <p:sldId id="285" r:id="rId19"/>
    <p:sldId id="287" r:id="rId20"/>
    <p:sldId id="286" r:id="rId21"/>
    <p:sldId id="288" r:id="rId22"/>
    <p:sldId id="289" r:id="rId23"/>
    <p:sldId id="291" r:id="rId24"/>
    <p:sldId id="292" r:id="rId25"/>
    <p:sldId id="314" r:id="rId26"/>
    <p:sldId id="315" r:id="rId27"/>
    <p:sldId id="317" r:id="rId28"/>
    <p:sldId id="316" r:id="rId29"/>
    <p:sldId id="319" r:id="rId30"/>
    <p:sldId id="31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3" autoAdjust="0"/>
    <p:restoredTop sz="97854" autoAdjust="0"/>
  </p:normalViewPr>
  <p:slideViewPr>
    <p:cSldViewPr>
      <p:cViewPr varScale="1">
        <p:scale>
          <a:sx n="91" d="100"/>
          <a:sy n="91" d="100"/>
        </p:scale>
        <p:origin x="-99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DB562-BA51-4150-9632-7A3EAB467413}" type="doc">
      <dgm:prSet loTypeId="urn:microsoft.com/office/officeart/2005/8/layout/radial5" loCatId="cycle" qsTypeId="urn:microsoft.com/office/officeart/2005/8/quickstyle/3d1" qsCatId="3D" csTypeId="urn:microsoft.com/office/officeart/2005/8/colors/accent4_1" csCatId="accent4" phldr="1"/>
      <dgm:spPr/>
      <dgm:t>
        <a:bodyPr/>
        <a:lstStyle/>
        <a:p>
          <a:endParaRPr lang="ru-RU"/>
        </a:p>
      </dgm:t>
    </dgm:pt>
    <dgm:pt modelId="{6A968136-84C6-42A4-B0C2-FB883E010311}">
      <dgm:prSet phldrT="[Текст]" custT="1"/>
      <dgm:spPr/>
      <dgm:t>
        <a:bodyPr/>
        <a:lstStyle/>
        <a:p>
          <a:r>
            <a:rPr lang="ru-RU" sz="4800" dirty="0" smtClean="0"/>
            <a:t>Труд </a:t>
          </a:r>
          <a:endParaRPr lang="ru-RU" sz="4800" dirty="0"/>
        </a:p>
      </dgm:t>
    </dgm:pt>
    <dgm:pt modelId="{F1009B84-6E37-4EE9-AE1F-8B1D7CC537B9}" type="parTrans" cxnId="{DAED7A44-4B36-46E7-9FBB-230DB37700FA}">
      <dgm:prSet/>
      <dgm:spPr/>
      <dgm:t>
        <a:bodyPr/>
        <a:lstStyle/>
        <a:p>
          <a:endParaRPr lang="ru-RU" sz="2400"/>
        </a:p>
      </dgm:t>
    </dgm:pt>
    <dgm:pt modelId="{05E31016-7E66-487E-846C-17CCEDE13851}" type="sibTrans" cxnId="{DAED7A44-4B36-46E7-9FBB-230DB37700FA}">
      <dgm:prSet/>
      <dgm:spPr/>
      <dgm:t>
        <a:bodyPr/>
        <a:lstStyle/>
        <a:p>
          <a:endParaRPr lang="ru-RU" sz="2400"/>
        </a:p>
      </dgm:t>
    </dgm:pt>
    <dgm:pt modelId="{10A46FDD-7F64-472A-A1F1-C8B9B71E3415}">
      <dgm:prSet phldrT="[Текст]" custT="1"/>
      <dgm:spPr/>
      <dgm:t>
        <a:bodyPr/>
        <a:lstStyle/>
        <a:p>
          <a:r>
            <a:rPr lang="ru-RU" sz="2000" dirty="0" smtClean="0"/>
            <a:t>Безопасен</a:t>
          </a:r>
          <a:r>
            <a:rPr lang="ru-RU" sz="1800" dirty="0" smtClean="0"/>
            <a:t> </a:t>
          </a:r>
          <a:endParaRPr lang="ru-RU" sz="1800" dirty="0"/>
        </a:p>
      </dgm:t>
    </dgm:pt>
    <dgm:pt modelId="{7F4B0D82-B2ED-48EE-91FC-10674B716F67}" type="parTrans" cxnId="{6EF2823F-0B16-4FEC-9DBB-FF5BB73981BA}">
      <dgm:prSet custT="1"/>
      <dgm:spPr/>
      <dgm:t>
        <a:bodyPr/>
        <a:lstStyle/>
        <a:p>
          <a:endParaRPr lang="ru-RU" sz="700"/>
        </a:p>
      </dgm:t>
    </dgm:pt>
    <dgm:pt modelId="{4DC4F5B1-B3D2-4B32-9D3A-D7BE2089DCEA}" type="sibTrans" cxnId="{6EF2823F-0B16-4FEC-9DBB-FF5BB73981BA}">
      <dgm:prSet/>
      <dgm:spPr/>
      <dgm:t>
        <a:bodyPr/>
        <a:lstStyle/>
        <a:p>
          <a:endParaRPr lang="ru-RU" sz="2400"/>
        </a:p>
      </dgm:t>
    </dgm:pt>
    <dgm:pt modelId="{94E35EBB-BB7F-4A00-8D14-F69B7135D3D3}">
      <dgm:prSet phldrT="[Текст]" custT="1"/>
      <dgm:spPr/>
      <dgm:t>
        <a:bodyPr/>
        <a:lstStyle/>
        <a:p>
          <a:pPr marL="0" indent="0"/>
          <a:r>
            <a:rPr lang="ru-RU" sz="2000" dirty="0" smtClean="0"/>
            <a:t>Доброволен</a:t>
          </a:r>
          <a:r>
            <a:rPr lang="ru-RU" sz="1800" dirty="0" smtClean="0"/>
            <a:t> </a:t>
          </a:r>
          <a:endParaRPr lang="ru-RU" sz="1800" dirty="0"/>
        </a:p>
      </dgm:t>
    </dgm:pt>
    <dgm:pt modelId="{81F027B7-9ADE-4111-9E08-ED43615CE4DC}" type="parTrans" cxnId="{993DF137-031C-42EB-98B8-B58D76F6CC1E}">
      <dgm:prSet custT="1"/>
      <dgm:spPr/>
      <dgm:t>
        <a:bodyPr/>
        <a:lstStyle/>
        <a:p>
          <a:endParaRPr lang="ru-RU" sz="700"/>
        </a:p>
      </dgm:t>
    </dgm:pt>
    <dgm:pt modelId="{F411638B-2AF5-4B24-B193-D4E2F98992B1}" type="sibTrans" cxnId="{993DF137-031C-42EB-98B8-B58D76F6CC1E}">
      <dgm:prSet/>
      <dgm:spPr/>
      <dgm:t>
        <a:bodyPr/>
        <a:lstStyle/>
        <a:p>
          <a:endParaRPr lang="ru-RU" sz="2400"/>
        </a:p>
      </dgm:t>
    </dgm:pt>
    <dgm:pt modelId="{45DE5DF4-1685-4850-B188-786F3DDB9390}">
      <dgm:prSet phldrT="[Текст]" custT="1"/>
      <dgm:spPr/>
      <dgm:t>
        <a:bodyPr/>
        <a:lstStyle/>
        <a:p>
          <a:pPr marL="0" indent="0"/>
          <a:r>
            <a:rPr lang="ru-RU" sz="1900" dirty="0" smtClean="0"/>
            <a:t>Оплачиваем</a:t>
          </a:r>
          <a:r>
            <a:rPr lang="ru-RU" sz="1800" dirty="0" smtClean="0"/>
            <a:t> </a:t>
          </a:r>
          <a:endParaRPr lang="ru-RU" sz="1800" dirty="0"/>
        </a:p>
      </dgm:t>
    </dgm:pt>
    <dgm:pt modelId="{39EEA31C-7018-405E-B65B-63F202EE64DA}" type="parTrans" cxnId="{21348B89-6008-4EE0-A59F-22B54CE6B485}">
      <dgm:prSet custT="1"/>
      <dgm:spPr/>
      <dgm:t>
        <a:bodyPr/>
        <a:lstStyle/>
        <a:p>
          <a:endParaRPr lang="ru-RU" sz="700"/>
        </a:p>
      </dgm:t>
    </dgm:pt>
    <dgm:pt modelId="{EA0C366C-63B9-4932-81EF-611205D9FBFF}" type="sibTrans" cxnId="{21348B89-6008-4EE0-A59F-22B54CE6B485}">
      <dgm:prSet/>
      <dgm:spPr/>
      <dgm:t>
        <a:bodyPr/>
        <a:lstStyle/>
        <a:p>
          <a:endParaRPr lang="ru-RU" sz="2400"/>
        </a:p>
      </dgm:t>
    </dgm:pt>
    <dgm:pt modelId="{16A0780A-AF63-42F0-A3ED-427DF67082FE}">
      <dgm:prSet phldrT="[Текст]" custT="1"/>
      <dgm:spPr/>
      <dgm:t>
        <a:bodyPr/>
        <a:lstStyle/>
        <a:p>
          <a:r>
            <a:rPr lang="ru-RU" sz="2000" dirty="0" smtClean="0"/>
            <a:t>Свободен</a:t>
          </a:r>
          <a:r>
            <a:rPr lang="ru-RU" sz="1800" dirty="0" smtClean="0"/>
            <a:t> </a:t>
          </a:r>
          <a:endParaRPr lang="ru-RU" sz="1800" dirty="0"/>
        </a:p>
      </dgm:t>
    </dgm:pt>
    <dgm:pt modelId="{18415FE0-DBB0-45BB-A524-A01A2C1C1667}" type="parTrans" cxnId="{65D857C0-5889-41CC-84E2-41C7D5CDE6A0}">
      <dgm:prSet custT="1"/>
      <dgm:spPr/>
      <dgm:t>
        <a:bodyPr/>
        <a:lstStyle/>
        <a:p>
          <a:endParaRPr lang="ru-RU" sz="700"/>
        </a:p>
      </dgm:t>
    </dgm:pt>
    <dgm:pt modelId="{F1150A31-D261-461E-A23E-DA946A027E9F}" type="sibTrans" cxnId="{65D857C0-5889-41CC-84E2-41C7D5CDE6A0}">
      <dgm:prSet/>
      <dgm:spPr/>
      <dgm:t>
        <a:bodyPr/>
        <a:lstStyle/>
        <a:p>
          <a:endParaRPr lang="ru-RU" sz="2400"/>
        </a:p>
      </dgm:t>
    </dgm:pt>
    <dgm:pt modelId="{610F96A5-A726-4B5B-8165-DBAEBE0BBC1C}">
      <dgm:prSet custT="1"/>
      <dgm:spPr/>
      <dgm:t>
        <a:bodyPr/>
        <a:lstStyle/>
        <a:p>
          <a:r>
            <a:rPr lang="ru-RU" sz="2000" dirty="0" smtClean="0"/>
            <a:t>Право на разрешение споров </a:t>
          </a:r>
          <a:endParaRPr lang="ru-RU" sz="2000" dirty="0"/>
        </a:p>
      </dgm:t>
    </dgm:pt>
    <dgm:pt modelId="{03D41E2F-0D17-4F28-A091-23DA7CF6EFB3}" type="parTrans" cxnId="{7031C86D-0FAA-47B1-B707-B91B591C6104}">
      <dgm:prSet custT="1"/>
      <dgm:spPr/>
      <dgm:t>
        <a:bodyPr/>
        <a:lstStyle/>
        <a:p>
          <a:endParaRPr lang="ru-RU" sz="700"/>
        </a:p>
      </dgm:t>
    </dgm:pt>
    <dgm:pt modelId="{2FB01610-8D4D-447D-A466-83B0CA573D4E}" type="sibTrans" cxnId="{7031C86D-0FAA-47B1-B707-B91B591C6104}">
      <dgm:prSet/>
      <dgm:spPr/>
      <dgm:t>
        <a:bodyPr/>
        <a:lstStyle/>
        <a:p>
          <a:endParaRPr lang="ru-RU" sz="2400"/>
        </a:p>
      </dgm:t>
    </dgm:pt>
    <dgm:pt modelId="{792A89C1-2ECB-4B29-8C43-8C7C4DB0DB5A}">
      <dgm:prSet custT="1"/>
      <dgm:spPr/>
      <dgm:t>
        <a:bodyPr/>
        <a:lstStyle/>
        <a:p>
          <a:r>
            <a:rPr lang="ru-RU" sz="2000" dirty="0" smtClean="0"/>
            <a:t>Право на отдых </a:t>
          </a:r>
          <a:endParaRPr lang="ru-RU" sz="2000" dirty="0"/>
        </a:p>
      </dgm:t>
    </dgm:pt>
    <dgm:pt modelId="{2CF55703-ED09-437D-9685-E5BC543309A6}" type="parTrans" cxnId="{7992F91F-6D3B-4BB3-ADFC-06E3800BD18C}">
      <dgm:prSet custT="1"/>
      <dgm:spPr/>
      <dgm:t>
        <a:bodyPr/>
        <a:lstStyle/>
        <a:p>
          <a:endParaRPr lang="ru-RU" sz="700"/>
        </a:p>
      </dgm:t>
    </dgm:pt>
    <dgm:pt modelId="{4341A326-0E6A-4AE7-BDD0-0B6680612D5C}" type="sibTrans" cxnId="{7992F91F-6D3B-4BB3-ADFC-06E3800BD18C}">
      <dgm:prSet/>
      <dgm:spPr/>
      <dgm:t>
        <a:bodyPr/>
        <a:lstStyle/>
        <a:p>
          <a:endParaRPr lang="ru-RU" sz="2400"/>
        </a:p>
      </dgm:t>
    </dgm:pt>
    <dgm:pt modelId="{D867A4CA-266C-4CEF-B20B-D09095FD7B99}" type="pres">
      <dgm:prSet presAssocID="{F7BDB562-BA51-4150-9632-7A3EAB467413}" presName="Name0" presStyleCnt="0">
        <dgm:presLayoutVars>
          <dgm:chMax val="1"/>
          <dgm:dir/>
          <dgm:animLvl val="ctr"/>
          <dgm:resizeHandles val="exact"/>
        </dgm:presLayoutVars>
      </dgm:prSet>
      <dgm:spPr/>
      <dgm:t>
        <a:bodyPr/>
        <a:lstStyle/>
        <a:p>
          <a:endParaRPr lang="ru-RU"/>
        </a:p>
      </dgm:t>
    </dgm:pt>
    <dgm:pt modelId="{32BEDDF2-DD23-4465-8D89-2F65F4555016}" type="pres">
      <dgm:prSet presAssocID="{6A968136-84C6-42A4-B0C2-FB883E010311}" presName="centerShape" presStyleLbl="node0" presStyleIdx="0" presStyleCnt="1" custScaleX="173046" custScaleY="118326"/>
      <dgm:spPr/>
      <dgm:t>
        <a:bodyPr/>
        <a:lstStyle/>
        <a:p>
          <a:endParaRPr lang="ru-RU"/>
        </a:p>
      </dgm:t>
    </dgm:pt>
    <dgm:pt modelId="{32F588C6-745A-4D6B-A322-5FA7F65059EA}" type="pres">
      <dgm:prSet presAssocID="{7F4B0D82-B2ED-48EE-91FC-10674B716F67}" presName="parTrans" presStyleLbl="sibTrans2D1" presStyleIdx="0" presStyleCnt="6"/>
      <dgm:spPr/>
      <dgm:t>
        <a:bodyPr/>
        <a:lstStyle/>
        <a:p>
          <a:endParaRPr lang="ru-RU"/>
        </a:p>
      </dgm:t>
    </dgm:pt>
    <dgm:pt modelId="{AE1FABD5-01E4-40EF-8EB6-2FAAEE0EAF83}" type="pres">
      <dgm:prSet presAssocID="{7F4B0D82-B2ED-48EE-91FC-10674B716F67}" presName="connectorText" presStyleLbl="sibTrans2D1" presStyleIdx="0" presStyleCnt="6"/>
      <dgm:spPr/>
      <dgm:t>
        <a:bodyPr/>
        <a:lstStyle/>
        <a:p>
          <a:endParaRPr lang="ru-RU"/>
        </a:p>
      </dgm:t>
    </dgm:pt>
    <dgm:pt modelId="{6875D31E-FFA5-4F6B-BF7F-0A2BA0915238}" type="pres">
      <dgm:prSet presAssocID="{10A46FDD-7F64-472A-A1F1-C8B9B71E3415}" presName="node" presStyleLbl="node1" presStyleIdx="0" presStyleCnt="6" custScaleX="126348" custScaleY="109054" custRadScaleRad="99012" custRadScaleInc="6525">
        <dgm:presLayoutVars>
          <dgm:bulletEnabled val="1"/>
        </dgm:presLayoutVars>
      </dgm:prSet>
      <dgm:spPr/>
      <dgm:t>
        <a:bodyPr/>
        <a:lstStyle/>
        <a:p>
          <a:endParaRPr lang="ru-RU"/>
        </a:p>
      </dgm:t>
    </dgm:pt>
    <dgm:pt modelId="{24792092-EBBA-4E85-A46D-9EFAB681BF35}" type="pres">
      <dgm:prSet presAssocID="{81F027B7-9ADE-4111-9E08-ED43615CE4DC}" presName="parTrans" presStyleLbl="sibTrans2D1" presStyleIdx="1" presStyleCnt="6"/>
      <dgm:spPr/>
      <dgm:t>
        <a:bodyPr/>
        <a:lstStyle/>
        <a:p>
          <a:endParaRPr lang="ru-RU"/>
        </a:p>
      </dgm:t>
    </dgm:pt>
    <dgm:pt modelId="{890A2EAF-5CAE-4137-B04A-E9A2CBB10104}" type="pres">
      <dgm:prSet presAssocID="{81F027B7-9ADE-4111-9E08-ED43615CE4DC}" presName="connectorText" presStyleLbl="sibTrans2D1" presStyleIdx="1" presStyleCnt="6"/>
      <dgm:spPr/>
      <dgm:t>
        <a:bodyPr/>
        <a:lstStyle/>
        <a:p>
          <a:endParaRPr lang="ru-RU"/>
        </a:p>
      </dgm:t>
    </dgm:pt>
    <dgm:pt modelId="{42AF0493-D4A6-47DB-A9DE-939EE51F79E1}" type="pres">
      <dgm:prSet presAssocID="{94E35EBB-BB7F-4A00-8D14-F69B7135D3D3}" presName="node" presStyleLbl="node1" presStyleIdx="1" presStyleCnt="6" custScaleX="134524" custScaleY="118232" custRadScaleRad="111055" custRadScaleInc="3720">
        <dgm:presLayoutVars>
          <dgm:bulletEnabled val="1"/>
        </dgm:presLayoutVars>
      </dgm:prSet>
      <dgm:spPr/>
      <dgm:t>
        <a:bodyPr/>
        <a:lstStyle/>
        <a:p>
          <a:endParaRPr lang="ru-RU"/>
        </a:p>
      </dgm:t>
    </dgm:pt>
    <dgm:pt modelId="{BD5D55C3-9551-425F-B676-068EDA4838AF}" type="pres">
      <dgm:prSet presAssocID="{2CF55703-ED09-437D-9685-E5BC543309A6}" presName="parTrans" presStyleLbl="sibTrans2D1" presStyleIdx="2" presStyleCnt="6"/>
      <dgm:spPr/>
      <dgm:t>
        <a:bodyPr/>
        <a:lstStyle/>
        <a:p>
          <a:endParaRPr lang="ru-RU"/>
        </a:p>
      </dgm:t>
    </dgm:pt>
    <dgm:pt modelId="{1182B45C-30CB-4848-A5D0-ABF56D98A40F}" type="pres">
      <dgm:prSet presAssocID="{2CF55703-ED09-437D-9685-E5BC543309A6}" presName="connectorText" presStyleLbl="sibTrans2D1" presStyleIdx="2" presStyleCnt="6"/>
      <dgm:spPr/>
      <dgm:t>
        <a:bodyPr/>
        <a:lstStyle/>
        <a:p>
          <a:endParaRPr lang="ru-RU"/>
        </a:p>
      </dgm:t>
    </dgm:pt>
    <dgm:pt modelId="{3FEA1E86-0571-4DA0-8601-6E5D375000D1}" type="pres">
      <dgm:prSet presAssocID="{792A89C1-2ECB-4B29-8C43-8C7C4DB0DB5A}" presName="node" presStyleLbl="node1" presStyleIdx="2" presStyleCnt="6" custScaleX="136262" custScaleY="121822" custRadScaleRad="105188" custRadScaleInc="1188">
        <dgm:presLayoutVars>
          <dgm:bulletEnabled val="1"/>
        </dgm:presLayoutVars>
      </dgm:prSet>
      <dgm:spPr/>
      <dgm:t>
        <a:bodyPr/>
        <a:lstStyle/>
        <a:p>
          <a:endParaRPr lang="ru-RU"/>
        </a:p>
      </dgm:t>
    </dgm:pt>
    <dgm:pt modelId="{C2FAFDDF-239A-4580-8F2E-48D44632474F}" type="pres">
      <dgm:prSet presAssocID="{03D41E2F-0D17-4F28-A091-23DA7CF6EFB3}" presName="parTrans" presStyleLbl="sibTrans2D1" presStyleIdx="3" presStyleCnt="6"/>
      <dgm:spPr/>
      <dgm:t>
        <a:bodyPr/>
        <a:lstStyle/>
        <a:p>
          <a:endParaRPr lang="ru-RU"/>
        </a:p>
      </dgm:t>
    </dgm:pt>
    <dgm:pt modelId="{F64D1AC2-280A-4005-863A-62BFB43AE083}" type="pres">
      <dgm:prSet presAssocID="{03D41E2F-0D17-4F28-A091-23DA7CF6EFB3}" presName="connectorText" presStyleLbl="sibTrans2D1" presStyleIdx="3" presStyleCnt="6"/>
      <dgm:spPr/>
      <dgm:t>
        <a:bodyPr/>
        <a:lstStyle/>
        <a:p>
          <a:endParaRPr lang="ru-RU"/>
        </a:p>
      </dgm:t>
    </dgm:pt>
    <dgm:pt modelId="{E23830FB-C4D0-4EA2-B79D-FB307D3DA078}" type="pres">
      <dgm:prSet presAssocID="{610F96A5-A726-4B5B-8165-DBAEBE0BBC1C}" presName="node" presStyleLbl="node1" presStyleIdx="3" presStyleCnt="6" custScaleX="145344" custScaleY="126914" custRadScaleRad="100242" custRadScaleInc="-6445">
        <dgm:presLayoutVars>
          <dgm:bulletEnabled val="1"/>
        </dgm:presLayoutVars>
      </dgm:prSet>
      <dgm:spPr/>
      <dgm:t>
        <a:bodyPr/>
        <a:lstStyle/>
        <a:p>
          <a:endParaRPr lang="ru-RU"/>
        </a:p>
      </dgm:t>
    </dgm:pt>
    <dgm:pt modelId="{AA673743-FA89-4156-AE1F-DEE2D1C7336F}" type="pres">
      <dgm:prSet presAssocID="{39EEA31C-7018-405E-B65B-63F202EE64DA}" presName="parTrans" presStyleLbl="sibTrans2D1" presStyleIdx="4" presStyleCnt="6"/>
      <dgm:spPr/>
      <dgm:t>
        <a:bodyPr/>
        <a:lstStyle/>
        <a:p>
          <a:endParaRPr lang="ru-RU"/>
        </a:p>
      </dgm:t>
    </dgm:pt>
    <dgm:pt modelId="{DE723B0E-2F51-4D17-8008-F2A017B92C94}" type="pres">
      <dgm:prSet presAssocID="{39EEA31C-7018-405E-B65B-63F202EE64DA}" presName="connectorText" presStyleLbl="sibTrans2D1" presStyleIdx="4" presStyleCnt="6"/>
      <dgm:spPr/>
      <dgm:t>
        <a:bodyPr/>
        <a:lstStyle/>
        <a:p>
          <a:endParaRPr lang="ru-RU"/>
        </a:p>
      </dgm:t>
    </dgm:pt>
    <dgm:pt modelId="{03AE1BC7-ED14-4F66-8D61-69AD6058EEE2}" type="pres">
      <dgm:prSet presAssocID="{45DE5DF4-1685-4850-B188-786F3DDB9390}" presName="node" presStyleLbl="node1" presStyleIdx="4" presStyleCnt="6" custScaleX="132804" custScaleY="117171" custRadScaleRad="109047" custRadScaleInc="9180">
        <dgm:presLayoutVars>
          <dgm:bulletEnabled val="1"/>
        </dgm:presLayoutVars>
      </dgm:prSet>
      <dgm:spPr/>
      <dgm:t>
        <a:bodyPr/>
        <a:lstStyle/>
        <a:p>
          <a:endParaRPr lang="ru-RU"/>
        </a:p>
      </dgm:t>
    </dgm:pt>
    <dgm:pt modelId="{26C3F300-0E1F-443B-BF29-0DC333E88CAB}" type="pres">
      <dgm:prSet presAssocID="{18415FE0-DBB0-45BB-A524-A01A2C1C1667}" presName="parTrans" presStyleLbl="sibTrans2D1" presStyleIdx="5" presStyleCnt="6"/>
      <dgm:spPr/>
      <dgm:t>
        <a:bodyPr/>
        <a:lstStyle/>
        <a:p>
          <a:endParaRPr lang="ru-RU"/>
        </a:p>
      </dgm:t>
    </dgm:pt>
    <dgm:pt modelId="{0E106B12-6400-487D-A497-BA1751A8BB9B}" type="pres">
      <dgm:prSet presAssocID="{18415FE0-DBB0-45BB-A524-A01A2C1C1667}" presName="connectorText" presStyleLbl="sibTrans2D1" presStyleIdx="5" presStyleCnt="6"/>
      <dgm:spPr/>
      <dgm:t>
        <a:bodyPr/>
        <a:lstStyle/>
        <a:p>
          <a:endParaRPr lang="ru-RU"/>
        </a:p>
      </dgm:t>
    </dgm:pt>
    <dgm:pt modelId="{4A72DB6D-0E26-42C5-8717-A9EE55AC053B}" type="pres">
      <dgm:prSet presAssocID="{16A0780A-AF63-42F0-A3ED-427DF67082FE}" presName="node" presStyleLbl="node1" presStyleIdx="5" presStyleCnt="6" custScaleX="134486" custScaleY="118231" custRadScaleRad="107980" custRadScaleInc="-706">
        <dgm:presLayoutVars>
          <dgm:bulletEnabled val="1"/>
        </dgm:presLayoutVars>
      </dgm:prSet>
      <dgm:spPr/>
      <dgm:t>
        <a:bodyPr/>
        <a:lstStyle/>
        <a:p>
          <a:endParaRPr lang="ru-RU"/>
        </a:p>
      </dgm:t>
    </dgm:pt>
  </dgm:ptLst>
  <dgm:cxnLst>
    <dgm:cxn modelId="{65BCE2AC-9AAC-468B-9952-069D64081244}" type="presOf" srcId="{2CF55703-ED09-437D-9685-E5BC543309A6}" destId="{1182B45C-30CB-4848-A5D0-ABF56D98A40F}" srcOrd="1" destOrd="0" presId="urn:microsoft.com/office/officeart/2005/8/layout/radial5"/>
    <dgm:cxn modelId="{A417D910-0B7F-4F3B-8EAE-7DDDAA549C61}" type="presOf" srcId="{16A0780A-AF63-42F0-A3ED-427DF67082FE}" destId="{4A72DB6D-0E26-42C5-8717-A9EE55AC053B}" srcOrd="0" destOrd="0" presId="urn:microsoft.com/office/officeart/2005/8/layout/radial5"/>
    <dgm:cxn modelId="{65D857C0-5889-41CC-84E2-41C7D5CDE6A0}" srcId="{6A968136-84C6-42A4-B0C2-FB883E010311}" destId="{16A0780A-AF63-42F0-A3ED-427DF67082FE}" srcOrd="5" destOrd="0" parTransId="{18415FE0-DBB0-45BB-A524-A01A2C1C1667}" sibTransId="{F1150A31-D261-461E-A23E-DA946A027E9F}"/>
    <dgm:cxn modelId="{6EF2823F-0B16-4FEC-9DBB-FF5BB73981BA}" srcId="{6A968136-84C6-42A4-B0C2-FB883E010311}" destId="{10A46FDD-7F64-472A-A1F1-C8B9B71E3415}" srcOrd="0" destOrd="0" parTransId="{7F4B0D82-B2ED-48EE-91FC-10674B716F67}" sibTransId="{4DC4F5B1-B3D2-4B32-9D3A-D7BE2089DCEA}"/>
    <dgm:cxn modelId="{238A449E-A968-4BC9-ACC8-D84D14B3D8A9}" type="presOf" srcId="{6A968136-84C6-42A4-B0C2-FB883E010311}" destId="{32BEDDF2-DD23-4465-8D89-2F65F4555016}" srcOrd="0" destOrd="0" presId="urn:microsoft.com/office/officeart/2005/8/layout/radial5"/>
    <dgm:cxn modelId="{C6F6FC53-5EF9-421C-A5DC-AC7FE3122934}" type="presOf" srcId="{03D41E2F-0D17-4F28-A091-23DA7CF6EFB3}" destId="{F64D1AC2-280A-4005-863A-62BFB43AE083}" srcOrd="1" destOrd="0" presId="urn:microsoft.com/office/officeart/2005/8/layout/radial5"/>
    <dgm:cxn modelId="{04B9E4FB-358D-4A2A-B49E-BE8B3DEAD0EF}" type="presOf" srcId="{7F4B0D82-B2ED-48EE-91FC-10674B716F67}" destId="{32F588C6-745A-4D6B-A322-5FA7F65059EA}" srcOrd="0" destOrd="0" presId="urn:microsoft.com/office/officeart/2005/8/layout/radial5"/>
    <dgm:cxn modelId="{85103F55-F5E4-4C66-BAFF-7ED7C8C0FD1C}" type="presOf" srcId="{94E35EBB-BB7F-4A00-8D14-F69B7135D3D3}" destId="{42AF0493-D4A6-47DB-A9DE-939EE51F79E1}" srcOrd="0" destOrd="0" presId="urn:microsoft.com/office/officeart/2005/8/layout/radial5"/>
    <dgm:cxn modelId="{080012C5-20BE-4DB9-8DC7-ADA47824C387}" type="presOf" srcId="{7F4B0D82-B2ED-48EE-91FC-10674B716F67}" destId="{AE1FABD5-01E4-40EF-8EB6-2FAAEE0EAF83}" srcOrd="1" destOrd="0" presId="urn:microsoft.com/office/officeart/2005/8/layout/radial5"/>
    <dgm:cxn modelId="{77997650-367B-4B53-A04F-9A3C6DC2FD66}" type="presOf" srcId="{2CF55703-ED09-437D-9685-E5BC543309A6}" destId="{BD5D55C3-9551-425F-B676-068EDA4838AF}" srcOrd="0" destOrd="0" presId="urn:microsoft.com/office/officeart/2005/8/layout/radial5"/>
    <dgm:cxn modelId="{5FF81518-08B9-454D-91C1-AA39B6A5ACAA}" type="presOf" srcId="{03D41E2F-0D17-4F28-A091-23DA7CF6EFB3}" destId="{C2FAFDDF-239A-4580-8F2E-48D44632474F}" srcOrd="0" destOrd="0" presId="urn:microsoft.com/office/officeart/2005/8/layout/radial5"/>
    <dgm:cxn modelId="{7D675AC3-EE6D-4FC4-B266-DC9998B11ECE}" type="presOf" srcId="{792A89C1-2ECB-4B29-8C43-8C7C4DB0DB5A}" destId="{3FEA1E86-0571-4DA0-8601-6E5D375000D1}" srcOrd="0" destOrd="0" presId="urn:microsoft.com/office/officeart/2005/8/layout/radial5"/>
    <dgm:cxn modelId="{7031C86D-0FAA-47B1-B707-B91B591C6104}" srcId="{6A968136-84C6-42A4-B0C2-FB883E010311}" destId="{610F96A5-A726-4B5B-8165-DBAEBE0BBC1C}" srcOrd="3" destOrd="0" parTransId="{03D41E2F-0D17-4F28-A091-23DA7CF6EFB3}" sibTransId="{2FB01610-8D4D-447D-A466-83B0CA573D4E}"/>
    <dgm:cxn modelId="{E3667B91-04DE-4FDE-BEA6-3727A49B0329}" type="presOf" srcId="{45DE5DF4-1685-4850-B188-786F3DDB9390}" destId="{03AE1BC7-ED14-4F66-8D61-69AD6058EEE2}" srcOrd="0" destOrd="0" presId="urn:microsoft.com/office/officeart/2005/8/layout/radial5"/>
    <dgm:cxn modelId="{CF0BAFA2-2B3A-4680-95BE-FB7688FB2E87}" type="presOf" srcId="{18415FE0-DBB0-45BB-A524-A01A2C1C1667}" destId="{26C3F300-0E1F-443B-BF29-0DC333E88CAB}" srcOrd="0" destOrd="0" presId="urn:microsoft.com/office/officeart/2005/8/layout/radial5"/>
    <dgm:cxn modelId="{802BE292-51C1-4B57-93E0-491FAA61F5BD}" type="presOf" srcId="{610F96A5-A726-4B5B-8165-DBAEBE0BBC1C}" destId="{E23830FB-C4D0-4EA2-B79D-FB307D3DA078}" srcOrd="0" destOrd="0" presId="urn:microsoft.com/office/officeart/2005/8/layout/radial5"/>
    <dgm:cxn modelId="{7992F91F-6D3B-4BB3-ADFC-06E3800BD18C}" srcId="{6A968136-84C6-42A4-B0C2-FB883E010311}" destId="{792A89C1-2ECB-4B29-8C43-8C7C4DB0DB5A}" srcOrd="2" destOrd="0" parTransId="{2CF55703-ED09-437D-9685-E5BC543309A6}" sibTransId="{4341A326-0E6A-4AE7-BDD0-0B6680612D5C}"/>
    <dgm:cxn modelId="{21348B89-6008-4EE0-A59F-22B54CE6B485}" srcId="{6A968136-84C6-42A4-B0C2-FB883E010311}" destId="{45DE5DF4-1685-4850-B188-786F3DDB9390}" srcOrd="4" destOrd="0" parTransId="{39EEA31C-7018-405E-B65B-63F202EE64DA}" sibTransId="{EA0C366C-63B9-4932-81EF-611205D9FBFF}"/>
    <dgm:cxn modelId="{DAED7A44-4B36-46E7-9FBB-230DB37700FA}" srcId="{F7BDB562-BA51-4150-9632-7A3EAB467413}" destId="{6A968136-84C6-42A4-B0C2-FB883E010311}" srcOrd="0" destOrd="0" parTransId="{F1009B84-6E37-4EE9-AE1F-8B1D7CC537B9}" sibTransId="{05E31016-7E66-487E-846C-17CCEDE13851}"/>
    <dgm:cxn modelId="{92EFD07F-00AC-4866-9814-27D228F0A939}" type="presOf" srcId="{81F027B7-9ADE-4111-9E08-ED43615CE4DC}" destId="{890A2EAF-5CAE-4137-B04A-E9A2CBB10104}" srcOrd="1" destOrd="0" presId="urn:microsoft.com/office/officeart/2005/8/layout/radial5"/>
    <dgm:cxn modelId="{8AB053CA-C7D8-486F-AE6E-47F63AB7C089}" type="presOf" srcId="{39EEA31C-7018-405E-B65B-63F202EE64DA}" destId="{DE723B0E-2F51-4D17-8008-F2A017B92C94}" srcOrd="1" destOrd="0" presId="urn:microsoft.com/office/officeart/2005/8/layout/radial5"/>
    <dgm:cxn modelId="{096528ED-6A6C-4B8A-8D94-CBA8B1834455}" type="presOf" srcId="{81F027B7-9ADE-4111-9E08-ED43615CE4DC}" destId="{24792092-EBBA-4E85-A46D-9EFAB681BF35}" srcOrd="0" destOrd="0" presId="urn:microsoft.com/office/officeart/2005/8/layout/radial5"/>
    <dgm:cxn modelId="{E16FF3C2-E931-4011-B8A3-50521D824AAF}" type="presOf" srcId="{F7BDB562-BA51-4150-9632-7A3EAB467413}" destId="{D867A4CA-266C-4CEF-B20B-D09095FD7B99}" srcOrd="0" destOrd="0" presId="urn:microsoft.com/office/officeart/2005/8/layout/radial5"/>
    <dgm:cxn modelId="{6B96E865-7017-404D-B8BA-5411DAF6386E}" type="presOf" srcId="{10A46FDD-7F64-472A-A1F1-C8B9B71E3415}" destId="{6875D31E-FFA5-4F6B-BF7F-0A2BA0915238}" srcOrd="0" destOrd="0" presId="urn:microsoft.com/office/officeart/2005/8/layout/radial5"/>
    <dgm:cxn modelId="{2AC7762D-DCC1-45D0-B029-98C854642327}" type="presOf" srcId="{18415FE0-DBB0-45BB-A524-A01A2C1C1667}" destId="{0E106B12-6400-487D-A497-BA1751A8BB9B}" srcOrd="1" destOrd="0" presId="urn:microsoft.com/office/officeart/2005/8/layout/radial5"/>
    <dgm:cxn modelId="{F64D2078-33AB-47C7-8DEF-66579633FAB0}" type="presOf" srcId="{39EEA31C-7018-405E-B65B-63F202EE64DA}" destId="{AA673743-FA89-4156-AE1F-DEE2D1C7336F}" srcOrd="0" destOrd="0" presId="urn:microsoft.com/office/officeart/2005/8/layout/radial5"/>
    <dgm:cxn modelId="{993DF137-031C-42EB-98B8-B58D76F6CC1E}" srcId="{6A968136-84C6-42A4-B0C2-FB883E010311}" destId="{94E35EBB-BB7F-4A00-8D14-F69B7135D3D3}" srcOrd="1" destOrd="0" parTransId="{81F027B7-9ADE-4111-9E08-ED43615CE4DC}" sibTransId="{F411638B-2AF5-4B24-B193-D4E2F98992B1}"/>
    <dgm:cxn modelId="{D55CD77A-17A8-45D6-B171-70E090383620}" type="presParOf" srcId="{D867A4CA-266C-4CEF-B20B-D09095FD7B99}" destId="{32BEDDF2-DD23-4465-8D89-2F65F4555016}" srcOrd="0" destOrd="0" presId="urn:microsoft.com/office/officeart/2005/8/layout/radial5"/>
    <dgm:cxn modelId="{6EF2ACD6-D323-4371-B156-179D6B94173A}" type="presParOf" srcId="{D867A4CA-266C-4CEF-B20B-D09095FD7B99}" destId="{32F588C6-745A-4D6B-A322-5FA7F65059EA}" srcOrd="1" destOrd="0" presId="urn:microsoft.com/office/officeart/2005/8/layout/radial5"/>
    <dgm:cxn modelId="{6F8557C4-9B33-494E-B53A-247CF45349C6}" type="presParOf" srcId="{32F588C6-745A-4D6B-A322-5FA7F65059EA}" destId="{AE1FABD5-01E4-40EF-8EB6-2FAAEE0EAF83}" srcOrd="0" destOrd="0" presId="urn:microsoft.com/office/officeart/2005/8/layout/radial5"/>
    <dgm:cxn modelId="{DFEB9D12-8B0D-4192-9E19-B20BC09972C1}" type="presParOf" srcId="{D867A4CA-266C-4CEF-B20B-D09095FD7B99}" destId="{6875D31E-FFA5-4F6B-BF7F-0A2BA0915238}" srcOrd="2" destOrd="0" presId="urn:microsoft.com/office/officeart/2005/8/layout/radial5"/>
    <dgm:cxn modelId="{5A0CF7AD-BC5E-40F4-ACCB-3322E200F139}" type="presParOf" srcId="{D867A4CA-266C-4CEF-B20B-D09095FD7B99}" destId="{24792092-EBBA-4E85-A46D-9EFAB681BF35}" srcOrd="3" destOrd="0" presId="urn:microsoft.com/office/officeart/2005/8/layout/radial5"/>
    <dgm:cxn modelId="{AE04DC54-62D3-4E4D-9FCB-5B1C8A6FF884}" type="presParOf" srcId="{24792092-EBBA-4E85-A46D-9EFAB681BF35}" destId="{890A2EAF-5CAE-4137-B04A-E9A2CBB10104}" srcOrd="0" destOrd="0" presId="urn:microsoft.com/office/officeart/2005/8/layout/radial5"/>
    <dgm:cxn modelId="{191CECDB-E44B-4EC1-95E6-760C6A506A90}" type="presParOf" srcId="{D867A4CA-266C-4CEF-B20B-D09095FD7B99}" destId="{42AF0493-D4A6-47DB-A9DE-939EE51F79E1}" srcOrd="4" destOrd="0" presId="urn:microsoft.com/office/officeart/2005/8/layout/radial5"/>
    <dgm:cxn modelId="{B07BF22C-D005-4004-8136-611D59D107F0}" type="presParOf" srcId="{D867A4CA-266C-4CEF-B20B-D09095FD7B99}" destId="{BD5D55C3-9551-425F-B676-068EDA4838AF}" srcOrd="5" destOrd="0" presId="urn:microsoft.com/office/officeart/2005/8/layout/radial5"/>
    <dgm:cxn modelId="{284A428C-7546-470E-B770-B0B8944EB1A5}" type="presParOf" srcId="{BD5D55C3-9551-425F-B676-068EDA4838AF}" destId="{1182B45C-30CB-4848-A5D0-ABF56D98A40F}" srcOrd="0" destOrd="0" presId="urn:microsoft.com/office/officeart/2005/8/layout/radial5"/>
    <dgm:cxn modelId="{F867320C-A079-437E-B189-554A3130338C}" type="presParOf" srcId="{D867A4CA-266C-4CEF-B20B-D09095FD7B99}" destId="{3FEA1E86-0571-4DA0-8601-6E5D375000D1}" srcOrd="6" destOrd="0" presId="urn:microsoft.com/office/officeart/2005/8/layout/radial5"/>
    <dgm:cxn modelId="{A6D1EB9C-A247-4E97-BBE8-D6D2BE8C5876}" type="presParOf" srcId="{D867A4CA-266C-4CEF-B20B-D09095FD7B99}" destId="{C2FAFDDF-239A-4580-8F2E-48D44632474F}" srcOrd="7" destOrd="0" presId="urn:microsoft.com/office/officeart/2005/8/layout/radial5"/>
    <dgm:cxn modelId="{BBD0E950-228F-4363-AF75-0A749B7AD395}" type="presParOf" srcId="{C2FAFDDF-239A-4580-8F2E-48D44632474F}" destId="{F64D1AC2-280A-4005-863A-62BFB43AE083}" srcOrd="0" destOrd="0" presId="urn:microsoft.com/office/officeart/2005/8/layout/radial5"/>
    <dgm:cxn modelId="{3E989E2C-5F49-4D8A-A69B-C6156EC9582D}" type="presParOf" srcId="{D867A4CA-266C-4CEF-B20B-D09095FD7B99}" destId="{E23830FB-C4D0-4EA2-B79D-FB307D3DA078}" srcOrd="8" destOrd="0" presId="urn:microsoft.com/office/officeart/2005/8/layout/radial5"/>
    <dgm:cxn modelId="{D422CCC8-6B7B-41C5-A68B-F22256DAAC96}" type="presParOf" srcId="{D867A4CA-266C-4CEF-B20B-D09095FD7B99}" destId="{AA673743-FA89-4156-AE1F-DEE2D1C7336F}" srcOrd="9" destOrd="0" presId="urn:microsoft.com/office/officeart/2005/8/layout/radial5"/>
    <dgm:cxn modelId="{1FF64D61-D728-47DE-AF29-13E82921A161}" type="presParOf" srcId="{AA673743-FA89-4156-AE1F-DEE2D1C7336F}" destId="{DE723B0E-2F51-4D17-8008-F2A017B92C94}" srcOrd="0" destOrd="0" presId="urn:microsoft.com/office/officeart/2005/8/layout/radial5"/>
    <dgm:cxn modelId="{47193C09-A6E9-4AA0-8991-D961540F0132}" type="presParOf" srcId="{D867A4CA-266C-4CEF-B20B-D09095FD7B99}" destId="{03AE1BC7-ED14-4F66-8D61-69AD6058EEE2}" srcOrd="10" destOrd="0" presId="urn:microsoft.com/office/officeart/2005/8/layout/radial5"/>
    <dgm:cxn modelId="{198E57B4-9492-42F2-AB84-6D1687BC3791}" type="presParOf" srcId="{D867A4CA-266C-4CEF-B20B-D09095FD7B99}" destId="{26C3F300-0E1F-443B-BF29-0DC333E88CAB}" srcOrd="11" destOrd="0" presId="urn:microsoft.com/office/officeart/2005/8/layout/radial5"/>
    <dgm:cxn modelId="{FA1E6D45-B4B3-46E7-93C8-912692525AD9}" type="presParOf" srcId="{26C3F300-0E1F-443B-BF29-0DC333E88CAB}" destId="{0E106B12-6400-487D-A497-BA1751A8BB9B}" srcOrd="0" destOrd="0" presId="urn:microsoft.com/office/officeart/2005/8/layout/radial5"/>
    <dgm:cxn modelId="{646E6C0E-9251-4E25-9AF8-D52DC365A0AA}" type="presParOf" srcId="{D867A4CA-266C-4CEF-B20B-D09095FD7B99}" destId="{4A72DB6D-0E26-42C5-8717-A9EE55AC053B}" srcOrd="12"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9B9DA3C1-D69F-49EB-B21D-F66B81AF4BA7}" type="doc">
      <dgm:prSet loTypeId="urn:microsoft.com/office/officeart/2005/8/layout/default#1" loCatId="list" qsTypeId="urn:microsoft.com/office/officeart/2005/8/quickstyle/simple1" qsCatId="simple" csTypeId="urn:microsoft.com/office/officeart/2005/8/colors/accent1_4" csCatId="accent1" phldr="1"/>
      <dgm:spPr/>
      <dgm:t>
        <a:bodyPr/>
        <a:lstStyle/>
        <a:p>
          <a:endParaRPr lang="ru-RU"/>
        </a:p>
      </dgm:t>
    </dgm:pt>
    <dgm:pt modelId="{25458F85-5589-4540-B656-C3C954762B92}">
      <dgm:prSet phldrT="[Текст]" custT="1"/>
      <dgm:spPr/>
      <dgm:t>
        <a:bodyPr/>
        <a:lstStyle/>
        <a:p>
          <a:r>
            <a:rPr lang="ru-RU" sz="3600" b="1" dirty="0" smtClean="0">
              <a:solidFill>
                <a:schemeClr val="accent6">
                  <a:lumMod val="50000"/>
                </a:schemeClr>
              </a:solidFill>
            </a:rPr>
            <a:t>Уязвима на рынке труда</a:t>
          </a:r>
          <a:endParaRPr lang="ru-RU" sz="3600" b="1" dirty="0">
            <a:solidFill>
              <a:schemeClr val="accent6">
                <a:lumMod val="50000"/>
              </a:schemeClr>
            </a:solidFill>
          </a:endParaRPr>
        </a:p>
      </dgm:t>
    </dgm:pt>
    <dgm:pt modelId="{2674EDC5-6930-45E0-9A11-8E887306CE09}" type="parTrans" cxnId="{44EE813D-BB8F-4A14-8E21-4160F15D35BE}">
      <dgm:prSet/>
      <dgm:spPr/>
      <dgm:t>
        <a:bodyPr/>
        <a:lstStyle/>
        <a:p>
          <a:endParaRPr lang="ru-RU"/>
        </a:p>
      </dgm:t>
    </dgm:pt>
    <dgm:pt modelId="{A776139B-ABDB-405D-AB86-9770F7E39689}" type="sibTrans" cxnId="{44EE813D-BB8F-4A14-8E21-4160F15D35BE}">
      <dgm:prSet/>
      <dgm:spPr/>
      <dgm:t>
        <a:bodyPr/>
        <a:lstStyle/>
        <a:p>
          <a:endParaRPr lang="ru-RU"/>
        </a:p>
      </dgm:t>
    </dgm:pt>
    <dgm:pt modelId="{594729F3-B3B0-4278-BFD9-779F19983515}">
      <dgm:prSet phldrT="[Текст]"/>
      <dgm:spPr/>
      <dgm:t>
        <a:bodyPr/>
        <a:lstStyle/>
        <a:p>
          <a:r>
            <a:rPr lang="ru-RU" b="1" dirty="0" smtClean="0">
              <a:solidFill>
                <a:schemeClr val="accent6">
                  <a:lumMod val="50000"/>
                </a:schemeClr>
              </a:solidFill>
            </a:rPr>
            <a:t>Социальный пессимизм</a:t>
          </a:r>
          <a:endParaRPr lang="ru-RU" b="1" dirty="0">
            <a:solidFill>
              <a:schemeClr val="accent6">
                <a:lumMod val="50000"/>
              </a:schemeClr>
            </a:solidFill>
          </a:endParaRPr>
        </a:p>
      </dgm:t>
    </dgm:pt>
    <dgm:pt modelId="{286690B4-AA7D-45C2-B6CD-FD2508E5A849}" type="parTrans" cxnId="{56483702-1642-48DE-AD11-0349A4347FE5}">
      <dgm:prSet/>
      <dgm:spPr/>
      <dgm:t>
        <a:bodyPr/>
        <a:lstStyle/>
        <a:p>
          <a:endParaRPr lang="ru-RU"/>
        </a:p>
      </dgm:t>
    </dgm:pt>
    <dgm:pt modelId="{C219D1DF-0E9A-43E7-865D-B3D883EDA556}" type="sibTrans" cxnId="{56483702-1642-48DE-AD11-0349A4347FE5}">
      <dgm:prSet/>
      <dgm:spPr/>
      <dgm:t>
        <a:bodyPr/>
        <a:lstStyle/>
        <a:p>
          <a:endParaRPr lang="ru-RU"/>
        </a:p>
      </dgm:t>
    </dgm:pt>
    <dgm:pt modelId="{8C94C538-A9DA-4539-8327-4F1C217049D2}">
      <dgm:prSet phldrT="[Текст]"/>
      <dgm:spPr/>
      <dgm:t>
        <a:bodyPr/>
        <a:lstStyle/>
        <a:p>
          <a:r>
            <a:rPr lang="ru-RU" b="1" dirty="0" smtClean="0">
              <a:solidFill>
                <a:schemeClr val="accent6">
                  <a:lumMod val="50000"/>
                </a:schemeClr>
              </a:solidFill>
            </a:rPr>
            <a:t>сверхзанятость</a:t>
          </a:r>
          <a:endParaRPr lang="ru-RU" b="1" dirty="0">
            <a:solidFill>
              <a:schemeClr val="accent6">
                <a:lumMod val="50000"/>
              </a:schemeClr>
            </a:solidFill>
          </a:endParaRPr>
        </a:p>
      </dgm:t>
    </dgm:pt>
    <dgm:pt modelId="{7E83EFD5-7A1B-4D28-AEC2-19FA36339593}" type="parTrans" cxnId="{293DC1C1-2AF8-4BB5-83CB-212DAC7DAD7B}">
      <dgm:prSet/>
      <dgm:spPr/>
      <dgm:t>
        <a:bodyPr/>
        <a:lstStyle/>
        <a:p>
          <a:endParaRPr lang="ru-RU"/>
        </a:p>
      </dgm:t>
    </dgm:pt>
    <dgm:pt modelId="{F7BCB83D-D7D4-42B4-A515-5C3AAF5AF015}" type="sibTrans" cxnId="{293DC1C1-2AF8-4BB5-83CB-212DAC7DAD7B}">
      <dgm:prSet/>
      <dgm:spPr/>
      <dgm:t>
        <a:bodyPr/>
        <a:lstStyle/>
        <a:p>
          <a:endParaRPr lang="ru-RU"/>
        </a:p>
      </dgm:t>
    </dgm:pt>
    <dgm:pt modelId="{7D105D93-7958-473D-B137-F0C1A86B858F}">
      <dgm:prSet phldrT="[Текст]"/>
      <dgm:spPr/>
      <dgm:t>
        <a:bodyPr/>
        <a:lstStyle/>
        <a:p>
          <a:r>
            <a:rPr lang="ru-RU" b="1" dirty="0" smtClean="0">
              <a:solidFill>
                <a:schemeClr val="accent6">
                  <a:lumMod val="50000"/>
                </a:schemeClr>
              </a:solidFill>
            </a:rPr>
            <a:t>Утрата ценности профессионализма</a:t>
          </a:r>
          <a:endParaRPr lang="ru-RU" b="1" dirty="0">
            <a:solidFill>
              <a:schemeClr val="accent6">
                <a:lumMod val="50000"/>
              </a:schemeClr>
            </a:solidFill>
          </a:endParaRPr>
        </a:p>
      </dgm:t>
    </dgm:pt>
    <dgm:pt modelId="{5CCBC646-3A62-444C-933E-FB9D50D07F47}" type="parTrans" cxnId="{1791EA67-52FF-4D1A-9624-5F2915632430}">
      <dgm:prSet/>
      <dgm:spPr/>
      <dgm:t>
        <a:bodyPr/>
        <a:lstStyle/>
        <a:p>
          <a:endParaRPr lang="ru-RU"/>
        </a:p>
      </dgm:t>
    </dgm:pt>
    <dgm:pt modelId="{2F118E37-5251-4BED-BEE1-34BC63B2027E}" type="sibTrans" cxnId="{1791EA67-52FF-4D1A-9624-5F2915632430}">
      <dgm:prSet/>
      <dgm:spPr/>
      <dgm:t>
        <a:bodyPr/>
        <a:lstStyle/>
        <a:p>
          <a:endParaRPr lang="ru-RU"/>
        </a:p>
      </dgm:t>
    </dgm:pt>
    <dgm:pt modelId="{EAE404B4-07A3-4D34-BEE2-C53913F0A46C}">
      <dgm:prSet phldrT="[Текст]"/>
      <dgm:spPr/>
      <dgm:t>
        <a:bodyPr/>
        <a:lstStyle/>
        <a:p>
          <a:r>
            <a:rPr lang="ru-RU" b="1" dirty="0" smtClean="0">
              <a:solidFill>
                <a:schemeClr val="accent6">
                  <a:lumMod val="50000"/>
                </a:schemeClr>
              </a:solidFill>
            </a:rPr>
            <a:t>Нет механизма регулирования трудоустройства</a:t>
          </a:r>
          <a:endParaRPr lang="ru-RU" b="1" dirty="0">
            <a:solidFill>
              <a:schemeClr val="accent6">
                <a:lumMod val="50000"/>
              </a:schemeClr>
            </a:solidFill>
          </a:endParaRPr>
        </a:p>
      </dgm:t>
    </dgm:pt>
    <dgm:pt modelId="{3277C861-BD7E-40D2-B788-C0D4BCBC76E9}" type="parTrans" cxnId="{D9A88E67-E086-423E-A80A-A37C3213D0C7}">
      <dgm:prSet/>
      <dgm:spPr/>
      <dgm:t>
        <a:bodyPr/>
        <a:lstStyle/>
        <a:p>
          <a:endParaRPr lang="ru-RU"/>
        </a:p>
      </dgm:t>
    </dgm:pt>
    <dgm:pt modelId="{34CC1EA5-51F0-4EBC-AEAA-8C4713D4009E}" type="sibTrans" cxnId="{D9A88E67-E086-423E-A80A-A37C3213D0C7}">
      <dgm:prSet/>
      <dgm:spPr/>
      <dgm:t>
        <a:bodyPr/>
        <a:lstStyle/>
        <a:p>
          <a:endParaRPr lang="ru-RU"/>
        </a:p>
      </dgm:t>
    </dgm:pt>
    <dgm:pt modelId="{FECC0A05-7814-44B5-B2F3-779CF662EC2B}" type="pres">
      <dgm:prSet presAssocID="{9B9DA3C1-D69F-49EB-B21D-F66B81AF4BA7}" presName="diagram" presStyleCnt="0">
        <dgm:presLayoutVars>
          <dgm:dir/>
          <dgm:resizeHandles val="exact"/>
        </dgm:presLayoutVars>
      </dgm:prSet>
      <dgm:spPr/>
      <dgm:t>
        <a:bodyPr/>
        <a:lstStyle/>
        <a:p>
          <a:endParaRPr lang="ru-RU"/>
        </a:p>
      </dgm:t>
    </dgm:pt>
    <dgm:pt modelId="{69077142-5144-450F-8CFD-1D5FEAD6D4F5}" type="pres">
      <dgm:prSet presAssocID="{25458F85-5589-4540-B656-C3C954762B92}" presName="node" presStyleLbl="node1" presStyleIdx="0" presStyleCnt="5" custLinFactNeighborX="1032" custLinFactNeighborY="40400">
        <dgm:presLayoutVars>
          <dgm:bulletEnabled val="1"/>
        </dgm:presLayoutVars>
      </dgm:prSet>
      <dgm:spPr/>
      <dgm:t>
        <a:bodyPr/>
        <a:lstStyle/>
        <a:p>
          <a:endParaRPr lang="ru-RU"/>
        </a:p>
      </dgm:t>
    </dgm:pt>
    <dgm:pt modelId="{2BC134D7-41A0-49BC-BABD-3F3A896E7EB7}" type="pres">
      <dgm:prSet presAssocID="{A776139B-ABDB-405D-AB86-9770F7E39689}" presName="sibTrans" presStyleCnt="0"/>
      <dgm:spPr/>
    </dgm:pt>
    <dgm:pt modelId="{2D5FA15C-F0FD-42F3-8318-197E03778F4D}" type="pres">
      <dgm:prSet presAssocID="{594729F3-B3B0-4278-BFD9-779F19983515}" presName="node" presStyleLbl="node1" presStyleIdx="1" presStyleCnt="5" custLinFactNeighborX="910" custLinFactNeighborY="40400">
        <dgm:presLayoutVars>
          <dgm:bulletEnabled val="1"/>
        </dgm:presLayoutVars>
      </dgm:prSet>
      <dgm:spPr/>
      <dgm:t>
        <a:bodyPr/>
        <a:lstStyle/>
        <a:p>
          <a:endParaRPr lang="ru-RU"/>
        </a:p>
      </dgm:t>
    </dgm:pt>
    <dgm:pt modelId="{355963BC-BE94-47BF-A253-B89EBACC448C}" type="pres">
      <dgm:prSet presAssocID="{C219D1DF-0E9A-43E7-865D-B3D883EDA556}" presName="sibTrans" presStyleCnt="0"/>
      <dgm:spPr/>
    </dgm:pt>
    <dgm:pt modelId="{01068256-4FDB-40A0-86EF-AD0854CF38F5}" type="pres">
      <dgm:prSet presAssocID="{8C94C538-A9DA-4539-8327-4F1C217049D2}" presName="node" presStyleLbl="node1" presStyleIdx="2" presStyleCnt="5" custLinFactNeighborX="3191" custLinFactNeighborY="40400">
        <dgm:presLayoutVars>
          <dgm:bulletEnabled val="1"/>
        </dgm:presLayoutVars>
      </dgm:prSet>
      <dgm:spPr/>
      <dgm:t>
        <a:bodyPr/>
        <a:lstStyle/>
        <a:p>
          <a:endParaRPr lang="ru-RU"/>
        </a:p>
      </dgm:t>
    </dgm:pt>
    <dgm:pt modelId="{BBB7225E-EC8B-469B-AF10-B3AD169F4385}" type="pres">
      <dgm:prSet presAssocID="{F7BCB83D-D7D4-42B4-A515-5C3AAF5AF015}" presName="sibTrans" presStyleCnt="0"/>
      <dgm:spPr/>
    </dgm:pt>
    <dgm:pt modelId="{249189CA-E2D7-4FE7-B9B7-765160A84234}" type="pres">
      <dgm:prSet presAssocID="{7D105D93-7958-473D-B137-F0C1A86B858F}" presName="node" presStyleLbl="node1" presStyleIdx="3" presStyleCnt="5" custScaleX="134607" custLinFactNeighborX="-38443" custLinFactNeighborY="42737">
        <dgm:presLayoutVars>
          <dgm:bulletEnabled val="1"/>
        </dgm:presLayoutVars>
      </dgm:prSet>
      <dgm:spPr/>
      <dgm:t>
        <a:bodyPr/>
        <a:lstStyle/>
        <a:p>
          <a:endParaRPr lang="ru-RU"/>
        </a:p>
      </dgm:t>
    </dgm:pt>
    <dgm:pt modelId="{1BF406AF-AE7F-404A-9CC3-D2751C2548CA}" type="pres">
      <dgm:prSet presAssocID="{2F118E37-5251-4BED-BEE1-34BC63B2027E}" presName="sibTrans" presStyleCnt="0"/>
      <dgm:spPr/>
    </dgm:pt>
    <dgm:pt modelId="{B271BFC5-F4C1-4CD3-9BA5-4D7534AB2C9E}" type="pres">
      <dgm:prSet presAssocID="{EAE404B4-07A3-4D34-BEE2-C53913F0A46C}" presName="node" presStyleLbl="node1" presStyleIdx="4" presStyleCnt="5" custScaleX="144807" custLinFactNeighborX="22412" custLinFactNeighborY="38487">
        <dgm:presLayoutVars>
          <dgm:bulletEnabled val="1"/>
        </dgm:presLayoutVars>
      </dgm:prSet>
      <dgm:spPr/>
      <dgm:t>
        <a:bodyPr/>
        <a:lstStyle/>
        <a:p>
          <a:endParaRPr lang="ru-RU"/>
        </a:p>
      </dgm:t>
    </dgm:pt>
  </dgm:ptLst>
  <dgm:cxnLst>
    <dgm:cxn modelId="{D93D8644-3217-4254-894B-59A0A22D8DF5}" type="presOf" srcId="{25458F85-5589-4540-B656-C3C954762B92}" destId="{69077142-5144-450F-8CFD-1D5FEAD6D4F5}" srcOrd="0" destOrd="0" presId="urn:microsoft.com/office/officeart/2005/8/layout/default#1"/>
    <dgm:cxn modelId="{6828651C-5E27-4528-90E0-975298B6D875}" type="presOf" srcId="{8C94C538-A9DA-4539-8327-4F1C217049D2}" destId="{01068256-4FDB-40A0-86EF-AD0854CF38F5}" srcOrd="0" destOrd="0" presId="urn:microsoft.com/office/officeart/2005/8/layout/default#1"/>
    <dgm:cxn modelId="{DB759572-62FA-42FB-869B-6ED247818AB2}" type="presOf" srcId="{7D105D93-7958-473D-B137-F0C1A86B858F}" destId="{249189CA-E2D7-4FE7-B9B7-765160A84234}" srcOrd="0" destOrd="0" presId="urn:microsoft.com/office/officeart/2005/8/layout/default#1"/>
    <dgm:cxn modelId="{56483702-1642-48DE-AD11-0349A4347FE5}" srcId="{9B9DA3C1-D69F-49EB-B21D-F66B81AF4BA7}" destId="{594729F3-B3B0-4278-BFD9-779F19983515}" srcOrd="1" destOrd="0" parTransId="{286690B4-AA7D-45C2-B6CD-FD2508E5A849}" sibTransId="{C219D1DF-0E9A-43E7-865D-B3D883EDA556}"/>
    <dgm:cxn modelId="{44EE813D-BB8F-4A14-8E21-4160F15D35BE}" srcId="{9B9DA3C1-D69F-49EB-B21D-F66B81AF4BA7}" destId="{25458F85-5589-4540-B656-C3C954762B92}" srcOrd="0" destOrd="0" parTransId="{2674EDC5-6930-45E0-9A11-8E887306CE09}" sibTransId="{A776139B-ABDB-405D-AB86-9770F7E39689}"/>
    <dgm:cxn modelId="{D9A88E67-E086-423E-A80A-A37C3213D0C7}" srcId="{9B9DA3C1-D69F-49EB-B21D-F66B81AF4BA7}" destId="{EAE404B4-07A3-4D34-BEE2-C53913F0A46C}" srcOrd="4" destOrd="0" parTransId="{3277C861-BD7E-40D2-B788-C0D4BCBC76E9}" sibTransId="{34CC1EA5-51F0-4EBC-AEAA-8C4713D4009E}"/>
    <dgm:cxn modelId="{293DC1C1-2AF8-4BB5-83CB-212DAC7DAD7B}" srcId="{9B9DA3C1-D69F-49EB-B21D-F66B81AF4BA7}" destId="{8C94C538-A9DA-4539-8327-4F1C217049D2}" srcOrd="2" destOrd="0" parTransId="{7E83EFD5-7A1B-4D28-AEC2-19FA36339593}" sibTransId="{F7BCB83D-D7D4-42B4-A515-5C3AAF5AF015}"/>
    <dgm:cxn modelId="{1791EA67-52FF-4D1A-9624-5F2915632430}" srcId="{9B9DA3C1-D69F-49EB-B21D-F66B81AF4BA7}" destId="{7D105D93-7958-473D-B137-F0C1A86B858F}" srcOrd="3" destOrd="0" parTransId="{5CCBC646-3A62-444C-933E-FB9D50D07F47}" sibTransId="{2F118E37-5251-4BED-BEE1-34BC63B2027E}"/>
    <dgm:cxn modelId="{2A19861B-6448-4CE8-AFF0-A8C9D34F0C5A}" type="presOf" srcId="{594729F3-B3B0-4278-BFD9-779F19983515}" destId="{2D5FA15C-F0FD-42F3-8318-197E03778F4D}" srcOrd="0" destOrd="0" presId="urn:microsoft.com/office/officeart/2005/8/layout/default#1"/>
    <dgm:cxn modelId="{C08B5B77-1FED-4FF9-9381-56A93833FDDC}" type="presOf" srcId="{EAE404B4-07A3-4D34-BEE2-C53913F0A46C}" destId="{B271BFC5-F4C1-4CD3-9BA5-4D7534AB2C9E}" srcOrd="0" destOrd="0" presId="urn:microsoft.com/office/officeart/2005/8/layout/default#1"/>
    <dgm:cxn modelId="{639C1869-89A2-4E04-ABE6-BC2CB8B117C7}" type="presOf" srcId="{9B9DA3C1-D69F-49EB-B21D-F66B81AF4BA7}" destId="{FECC0A05-7814-44B5-B2F3-779CF662EC2B}" srcOrd="0" destOrd="0" presId="urn:microsoft.com/office/officeart/2005/8/layout/default#1"/>
    <dgm:cxn modelId="{8AF5A494-B240-4645-8283-FD085A25D05C}" type="presParOf" srcId="{FECC0A05-7814-44B5-B2F3-779CF662EC2B}" destId="{69077142-5144-450F-8CFD-1D5FEAD6D4F5}" srcOrd="0" destOrd="0" presId="urn:microsoft.com/office/officeart/2005/8/layout/default#1"/>
    <dgm:cxn modelId="{F212FD93-7D67-4C97-855A-BE1A85A112DA}" type="presParOf" srcId="{FECC0A05-7814-44B5-B2F3-779CF662EC2B}" destId="{2BC134D7-41A0-49BC-BABD-3F3A896E7EB7}" srcOrd="1" destOrd="0" presId="urn:microsoft.com/office/officeart/2005/8/layout/default#1"/>
    <dgm:cxn modelId="{324E746E-1AD4-4B68-96F7-A9658A81D6AF}" type="presParOf" srcId="{FECC0A05-7814-44B5-B2F3-779CF662EC2B}" destId="{2D5FA15C-F0FD-42F3-8318-197E03778F4D}" srcOrd="2" destOrd="0" presId="urn:microsoft.com/office/officeart/2005/8/layout/default#1"/>
    <dgm:cxn modelId="{DC113766-54A8-4368-930B-B802ABC21474}" type="presParOf" srcId="{FECC0A05-7814-44B5-B2F3-779CF662EC2B}" destId="{355963BC-BE94-47BF-A253-B89EBACC448C}" srcOrd="3" destOrd="0" presId="urn:microsoft.com/office/officeart/2005/8/layout/default#1"/>
    <dgm:cxn modelId="{1DC5C8A0-26A8-43FD-B0E1-F61B42BCB103}" type="presParOf" srcId="{FECC0A05-7814-44B5-B2F3-779CF662EC2B}" destId="{01068256-4FDB-40A0-86EF-AD0854CF38F5}" srcOrd="4" destOrd="0" presId="urn:microsoft.com/office/officeart/2005/8/layout/default#1"/>
    <dgm:cxn modelId="{D1CDEDCF-3170-4AD3-8047-CD38BB01BE6F}" type="presParOf" srcId="{FECC0A05-7814-44B5-B2F3-779CF662EC2B}" destId="{BBB7225E-EC8B-469B-AF10-B3AD169F4385}" srcOrd="5" destOrd="0" presId="urn:microsoft.com/office/officeart/2005/8/layout/default#1"/>
    <dgm:cxn modelId="{6D9BEE09-F212-4A85-88E5-99C1333B952E}" type="presParOf" srcId="{FECC0A05-7814-44B5-B2F3-779CF662EC2B}" destId="{249189CA-E2D7-4FE7-B9B7-765160A84234}" srcOrd="6" destOrd="0" presId="urn:microsoft.com/office/officeart/2005/8/layout/default#1"/>
    <dgm:cxn modelId="{DBAFD444-3101-4DC1-B00F-C0293AFF1517}" type="presParOf" srcId="{FECC0A05-7814-44B5-B2F3-779CF662EC2B}" destId="{1BF406AF-AE7F-404A-9CC3-D2751C2548CA}" srcOrd="7" destOrd="0" presId="urn:microsoft.com/office/officeart/2005/8/layout/default#1"/>
    <dgm:cxn modelId="{0D496065-C69B-4950-B13C-D09C81C9DF69}" type="presParOf" srcId="{FECC0A05-7814-44B5-B2F3-779CF662EC2B}" destId="{B271BFC5-F4C1-4CD3-9BA5-4D7534AB2C9E}"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D7A1F-F992-47EE-B248-D5192497D1B1}" type="doc">
      <dgm:prSet loTypeId="urn:microsoft.com/office/officeart/2005/8/layout/default#2" loCatId="list" qsTypeId="urn:microsoft.com/office/officeart/2005/8/quickstyle/3d9" qsCatId="3D" csTypeId="urn:microsoft.com/office/officeart/2005/8/colors/accent1_3" csCatId="accent1" phldr="1"/>
      <dgm:spPr/>
      <dgm:t>
        <a:bodyPr/>
        <a:lstStyle/>
        <a:p>
          <a:endParaRPr lang="ru-RU"/>
        </a:p>
      </dgm:t>
    </dgm:pt>
    <dgm:pt modelId="{3A3D31A8-E1DA-483A-B58C-8063C7C57D1A}">
      <dgm:prSet phldrT="[Текст]"/>
      <dgm:spPr/>
      <dgm:t>
        <a:bodyPr/>
        <a:lstStyle/>
        <a:p>
          <a:r>
            <a:rPr lang="ru-RU" dirty="0" smtClean="0">
              <a:solidFill>
                <a:schemeClr val="accent6">
                  <a:lumMod val="50000"/>
                </a:schemeClr>
              </a:solidFill>
            </a:rPr>
            <a:t>менеджер</a:t>
          </a:r>
          <a:endParaRPr lang="ru-RU" dirty="0">
            <a:solidFill>
              <a:schemeClr val="accent6">
                <a:lumMod val="50000"/>
              </a:schemeClr>
            </a:solidFill>
          </a:endParaRPr>
        </a:p>
      </dgm:t>
    </dgm:pt>
    <dgm:pt modelId="{ADA5A517-68D2-4B56-9CAA-152BFB960D8B}" type="parTrans" cxnId="{C7608150-9054-439F-9F39-4CF43E9AD306}">
      <dgm:prSet/>
      <dgm:spPr/>
      <dgm:t>
        <a:bodyPr/>
        <a:lstStyle/>
        <a:p>
          <a:endParaRPr lang="ru-RU"/>
        </a:p>
      </dgm:t>
    </dgm:pt>
    <dgm:pt modelId="{3B01A123-082E-43E2-9F44-E46D502F0757}" type="sibTrans" cxnId="{C7608150-9054-439F-9F39-4CF43E9AD306}">
      <dgm:prSet/>
      <dgm:spPr/>
      <dgm:t>
        <a:bodyPr/>
        <a:lstStyle/>
        <a:p>
          <a:endParaRPr lang="ru-RU"/>
        </a:p>
      </dgm:t>
    </dgm:pt>
    <dgm:pt modelId="{9CB2B9F8-6B26-4315-AF24-75815AFBDC35}">
      <dgm:prSet phldrT="[Текст]"/>
      <dgm:spPr/>
      <dgm:t>
        <a:bodyPr/>
        <a:lstStyle/>
        <a:p>
          <a:r>
            <a:rPr lang="ru-RU" dirty="0" smtClean="0">
              <a:solidFill>
                <a:schemeClr val="accent6">
                  <a:lumMod val="50000"/>
                </a:schemeClr>
              </a:solidFill>
            </a:rPr>
            <a:t>юрист</a:t>
          </a:r>
          <a:endParaRPr lang="ru-RU" dirty="0">
            <a:solidFill>
              <a:schemeClr val="accent6">
                <a:lumMod val="50000"/>
              </a:schemeClr>
            </a:solidFill>
          </a:endParaRPr>
        </a:p>
      </dgm:t>
    </dgm:pt>
    <dgm:pt modelId="{58770C4C-DD3B-4303-B425-176BE3DD0909}" type="parTrans" cxnId="{63C3A6EF-9D39-4379-B19E-F554B01F63D4}">
      <dgm:prSet/>
      <dgm:spPr/>
      <dgm:t>
        <a:bodyPr/>
        <a:lstStyle/>
        <a:p>
          <a:endParaRPr lang="ru-RU"/>
        </a:p>
      </dgm:t>
    </dgm:pt>
    <dgm:pt modelId="{8C12FD8E-C052-451C-A59A-2E06C5E473E9}" type="sibTrans" cxnId="{63C3A6EF-9D39-4379-B19E-F554B01F63D4}">
      <dgm:prSet/>
      <dgm:spPr/>
      <dgm:t>
        <a:bodyPr/>
        <a:lstStyle/>
        <a:p>
          <a:endParaRPr lang="ru-RU"/>
        </a:p>
      </dgm:t>
    </dgm:pt>
    <dgm:pt modelId="{D1DE33CC-946C-45CA-BC53-BE0CD769C79D}">
      <dgm:prSet phldrT="[Текст]"/>
      <dgm:spPr/>
      <dgm:t>
        <a:bodyPr/>
        <a:lstStyle/>
        <a:p>
          <a:r>
            <a:rPr lang="ru-RU" dirty="0" smtClean="0">
              <a:solidFill>
                <a:schemeClr val="accent6">
                  <a:lumMod val="50000"/>
                </a:schemeClr>
              </a:solidFill>
            </a:rPr>
            <a:t>реклама</a:t>
          </a:r>
          <a:endParaRPr lang="ru-RU" dirty="0">
            <a:solidFill>
              <a:schemeClr val="accent6">
                <a:lumMod val="50000"/>
              </a:schemeClr>
            </a:solidFill>
          </a:endParaRPr>
        </a:p>
      </dgm:t>
    </dgm:pt>
    <dgm:pt modelId="{FCE97604-BBFF-4268-99A0-BE98289651C5}" type="parTrans" cxnId="{36219031-C736-4ED6-B29E-0A4E6ABC6B3F}">
      <dgm:prSet/>
      <dgm:spPr/>
      <dgm:t>
        <a:bodyPr/>
        <a:lstStyle/>
        <a:p>
          <a:endParaRPr lang="ru-RU"/>
        </a:p>
      </dgm:t>
    </dgm:pt>
    <dgm:pt modelId="{006D2FFF-2D14-4068-BFF3-022F2F50C5B1}" type="sibTrans" cxnId="{36219031-C736-4ED6-B29E-0A4E6ABC6B3F}">
      <dgm:prSet/>
      <dgm:spPr/>
      <dgm:t>
        <a:bodyPr/>
        <a:lstStyle/>
        <a:p>
          <a:endParaRPr lang="ru-RU"/>
        </a:p>
      </dgm:t>
    </dgm:pt>
    <dgm:pt modelId="{A87C67D8-1401-4908-82EE-A82F3209153F}">
      <dgm:prSet phldrT="[Текст]"/>
      <dgm:spPr/>
      <dgm:t>
        <a:bodyPr/>
        <a:lstStyle/>
        <a:p>
          <a:r>
            <a:rPr lang="ru-RU" dirty="0" smtClean="0">
              <a:solidFill>
                <a:schemeClr val="accent6">
                  <a:lumMod val="50000"/>
                </a:schemeClr>
              </a:solidFill>
            </a:rPr>
            <a:t>бухучет</a:t>
          </a:r>
          <a:endParaRPr lang="ru-RU" dirty="0">
            <a:solidFill>
              <a:schemeClr val="accent6">
                <a:lumMod val="50000"/>
              </a:schemeClr>
            </a:solidFill>
          </a:endParaRPr>
        </a:p>
      </dgm:t>
    </dgm:pt>
    <dgm:pt modelId="{27ACB90D-716A-4C55-97DF-A600632A8F94}" type="parTrans" cxnId="{69A3AF2B-D699-4AF6-ADCE-C48FED27D75F}">
      <dgm:prSet/>
      <dgm:spPr/>
      <dgm:t>
        <a:bodyPr/>
        <a:lstStyle/>
        <a:p>
          <a:endParaRPr lang="ru-RU"/>
        </a:p>
      </dgm:t>
    </dgm:pt>
    <dgm:pt modelId="{D7E50DB7-E0C4-4514-A131-4A2461AE7A37}" type="sibTrans" cxnId="{69A3AF2B-D699-4AF6-ADCE-C48FED27D75F}">
      <dgm:prSet/>
      <dgm:spPr/>
      <dgm:t>
        <a:bodyPr/>
        <a:lstStyle/>
        <a:p>
          <a:endParaRPr lang="ru-RU"/>
        </a:p>
      </dgm:t>
    </dgm:pt>
    <dgm:pt modelId="{6F4DDF05-EF2A-46DA-8D72-72717A4FEB50}">
      <dgm:prSet phldrT="[Текст]"/>
      <dgm:spPr/>
      <dgm:t>
        <a:bodyPr/>
        <a:lstStyle/>
        <a:p>
          <a:r>
            <a:rPr lang="ru-RU" dirty="0" smtClean="0">
              <a:solidFill>
                <a:schemeClr val="accent6">
                  <a:lumMod val="50000"/>
                </a:schemeClr>
              </a:solidFill>
            </a:rPr>
            <a:t>Финансы и кредит</a:t>
          </a:r>
          <a:endParaRPr lang="ru-RU" dirty="0">
            <a:solidFill>
              <a:schemeClr val="accent6">
                <a:lumMod val="50000"/>
              </a:schemeClr>
            </a:solidFill>
          </a:endParaRPr>
        </a:p>
      </dgm:t>
    </dgm:pt>
    <dgm:pt modelId="{A22D5B45-D6FD-48C7-AA61-175F2A95C872}" type="parTrans" cxnId="{6E969D30-5B9D-4D43-A612-4BDF15049CA0}">
      <dgm:prSet/>
      <dgm:spPr/>
      <dgm:t>
        <a:bodyPr/>
        <a:lstStyle/>
        <a:p>
          <a:endParaRPr lang="ru-RU"/>
        </a:p>
      </dgm:t>
    </dgm:pt>
    <dgm:pt modelId="{6CFECEF5-76CA-4F02-AF96-55CBAC234C85}" type="sibTrans" cxnId="{6E969D30-5B9D-4D43-A612-4BDF15049CA0}">
      <dgm:prSet/>
      <dgm:spPr/>
      <dgm:t>
        <a:bodyPr/>
        <a:lstStyle/>
        <a:p>
          <a:endParaRPr lang="ru-RU"/>
        </a:p>
      </dgm:t>
    </dgm:pt>
    <dgm:pt modelId="{38D7E76A-BC23-4D4D-8360-4DFE2A22F7A3}" type="pres">
      <dgm:prSet presAssocID="{111D7A1F-F992-47EE-B248-D5192497D1B1}" presName="diagram" presStyleCnt="0">
        <dgm:presLayoutVars>
          <dgm:dir/>
          <dgm:resizeHandles val="exact"/>
        </dgm:presLayoutVars>
      </dgm:prSet>
      <dgm:spPr/>
      <dgm:t>
        <a:bodyPr/>
        <a:lstStyle/>
        <a:p>
          <a:endParaRPr lang="ru-RU"/>
        </a:p>
      </dgm:t>
    </dgm:pt>
    <dgm:pt modelId="{70CC9BA3-790F-4C7C-A2F3-3E32CB4AEF48}" type="pres">
      <dgm:prSet presAssocID="{3A3D31A8-E1DA-483A-B58C-8063C7C57D1A}" presName="node" presStyleLbl="node1" presStyleIdx="0" presStyleCnt="5" custLinFactNeighborX="14385" custLinFactNeighborY="-18656">
        <dgm:presLayoutVars>
          <dgm:bulletEnabled val="1"/>
        </dgm:presLayoutVars>
      </dgm:prSet>
      <dgm:spPr/>
      <dgm:t>
        <a:bodyPr/>
        <a:lstStyle/>
        <a:p>
          <a:endParaRPr lang="ru-RU"/>
        </a:p>
      </dgm:t>
    </dgm:pt>
    <dgm:pt modelId="{BC7567A1-F376-4D2B-897F-CCA1EB6A6957}" type="pres">
      <dgm:prSet presAssocID="{3B01A123-082E-43E2-9F44-E46D502F0757}" presName="sibTrans" presStyleCnt="0"/>
      <dgm:spPr/>
    </dgm:pt>
    <dgm:pt modelId="{74E7BF6E-1AA5-4786-B5B3-F420F6524D1C}" type="pres">
      <dgm:prSet presAssocID="{9CB2B9F8-6B26-4315-AF24-75815AFBDC35}" presName="node" presStyleLbl="node1" presStyleIdx="1" presStyleCnt="5" custLinFactY="11070" custLinFactNeighborX="-11108" custLinFactNeighborY="100000">
        <dgm:presLayoutVars>
          <dgm:bulletEnabled val="1"/>
        </dgm:presLayoutVars>
      </dgm:prSet>
      <dgm:spPr/>
      <dgm:t>
        <a:bodyPr/>
        <a:lstStyle/>
        <a:p>
          <a:endParaRPr lang="ru-RU"/>
        </a:p>
      </dgm:t>
    </dgm:pt>
    <dgm:pt modelId="{91BCF826-9575-4F31-BAEA-50EEB0D1A8CE}" type="pres">
      <dgm:prSet presAssocID="{8C12FD8E-C052-451C-A59A-2E06C5E473E9}" presName="sibTrans" presStyleCnt="0"/>
      <dgm:spPr/>
    </dgm:pt>
    <dgm:pt modelId="{4574B1D0-76D0-4B73-A569-55909166C9AD}" type="pres">
      <dgm:prSet presAssocID="{D1DE33CC-946C-45CA-BC53-BE0CD769C79D}" presName="node" presStyleLbl="node1" presStyleIdx="2" presStyleCnt="5" custLinFactX="90092" custLinFactY="-31616" custLinFactNeighborX="100000" custLinFactNeighborY="-100000">
        <dgm:presLayoutVars>
          <dgm:bulletEnabled val="1"/>
        </dgm:presLayoutVars>
      </dgm:prSet>
      <dgm:spPr/>
      <dgm:t>
        <a:bodyPr/>
        <a:lstStyle/>
        <a:p>
          <a:endParaRPr lang="ru-RU"/>
        </a:p>
      </dgm:t>
    </dgm:pt>
    <dgm:pt modelId="{0F700236-BE33-4F8A-92FF-6C4E8285F175}" type="pres">
      <dgm:prSet presAssocID="{006D2FFF-2D14-4068-BFF3-022F2F50C5B1}" presName="sibTrans" presStyleCnt="0"/>
      <dgm:spPr/>
    </dgm:pt>
    <dgm:pt modelId="{A1C37BA8-A4E1-4F83-9667-DC2C2E76AB8C}" type="pres">
      <dgm:prSet presAssocID="{A87C67D8-1401-4908-82EE-A82F3209153F}" presName="node" presStyleLbl="node1" presStyleIdx="3" presStyleCnt="5" custLinFactX="-46764" custLinFactNeighborX="-100000" custLinFactNeighborY="57413">
        <dgm:presLayoutVars>
          <dgm:bulletEnabled val="1"/>
        </dgm:presLayoutVars>
      </dgm:prSet>
      <dgm:spPr/>
      <dgm:t>
        <a:bodyPr/>
        <a:lstStyle/>
        <a:p>
          <a:endParaRPr lang="ru-RU"/>
        </a:p>
      </dgm:t>
    </dgm:pt>
    <dgm:pt modelId="{E648680F-FAFD-4828-B9BB-246F998F28E5}" type="pres">
      <dgm:prSet presAssocID="{D7E50DB7-E0C4-4514-A131-4A2461AE7A37}" presName="sibTrans" presStyleCnt="0"/>
      <dgm:spPr/>
    </dgm:pt>
    <dgm:pt modelId="{9CE7720E-A2BF-462F-9CBF-3742148ADC95}" type="pres">
      <dgm:prSet presAssocID="{6F4DDF05-EF2A-46DA-8D72-72717A4FEB50}" presName="node" presStyleLbl="node1" presStyleIdx="4" presStyleCnt="5" custLinFactNeighborX="23559" custLinFactNeighborY="42084">
        <dgm:presLayoutVars>
          <dgm:bulletEnabled val="1"/>
        </dgm:presLayoutVars>
      </dgm:prSet>
      <dgm:spPr/>
      <dgm:t>
        <a:bodyPr/>
        <a:lstStyle/>
        <a:p>
          <a:endParaRPr lang="ru-RU"/>
        </a:p>
      </dgm:t>
    </dgm:pt>
  </dgm:ptLst>
  <dgm:cxnLst>
    <dgm:cxn modelId="{4EE2F5D0-495B-4560-98A4-7AD5F147C666}" type="presOf" srcId="{A87C67D8-1401-4908-82EE-A82F3209153F}" destId="{A1C37BA8-A4E1-4F83-9667-DC2C2E76AB8C}" srcOrd="0" destOrd="0" presId="urn:microsoft.com/office/officeart/2005/8/layout/default#2"/>
    <dgm:cxn modelId="{1BA56D53-058F-499E-9D21-0BF476D2CBE2}" type="presOf" srcId="{D1DE33CC-946C-45CA-BC53-BE0CD769C79D}" destId="{4574B1D0-76D0-4B73-A569-55909166C9AD}" srcOrd="0" destOrd="0" presId="urn:microsoft.com/office/officeart/2005/8/layout/default#2"/>
    <dgm:cxn modelId="{36219031-C736-4ED6-B29E-0A4E6ABC6B3F}" srcId="{111D7A1F-F992-47EE-B248-D5192497D1B1}" destId="{D1DE33CC-946C-45CA-BC53-BE0CD769C79D}" srcOrd="2" destOrd="0" parTransId="{FCE97604-BBFF-4268-99A0-BE98289651C5}" sibTransId="{006D2FFF-2D14-4068-BFF3-022F2F50C5B1}"/>
    <dgm:cxn modelId="{6A6D3775-82FF-4277-B613-57013A6AD678}" type="presOf" srcId="{3A3D31A8-E1DA-483A-B58C-8063C7C57D1A}" destId="{70CC9BA3-790F-4C7C-A2F3-3E32CB4AEF48}" srcOrd="0" destOrd="0" presId="urn:microsoft.com/office/officeart/2005/8/layout/default#2"/>
    <dgm:cxn modelId="{6E969D30-5B9D-4D43-A612-4BDF15049CA0}" srcId="{111D7A1F-F992-47EE-B248-D5192497D1B1}" destId="{6F4DDF05-EF2A-46DA-8D72-72717A4FEB50}" srcOrd="4" destOrd="0" parTransId="{A22D5B45-D6FD-48C7-AA61-175F2A95C872}" sibTransId="{6CFECEF5-76CA-4F02-AF96-55CBAC234C85}"/>
    <dgm:cxn modelId="{C7608150-9054-439F-9F39-4CF43E9AD306}" srcId="{111D7A1F-F992-47EE-B248-D5192497D1B1}" destId="{3A3D31A8-E1DA-483A-B58C-8063C7C57D1A}" srcOrd="0" destOrd="0" parTransId="{ADA5A517-68D2-4B56-9CAA-152BFB960D8B}" sibTransId="{3B01A123-082E-43E2-9F44-E46D502F0757}"/>
    <dgm:cxn modelId="{63C3A6EF-9D39-4379-B19E-F554B01F63D4}" srcId="{111D7A1F-F992-47EE-B248-D5192497D1B1}" destId="{9CB2B9F8-6B26-4315-AF24-75815AFBDC35}" srcOrd="1" destOrd="0" parTransId="{58770C4C-DD3B-4303-B425-176BE3DD0909}" sibTransId="{8C12FD8E-C052-451C-A59A-2E06C5E473E9}"/>
    <dgm:cxn modelId="{69A3AF2B-D699-4AF6-ADCE-C48FED27D75F}" srcId="{111D7A1F-F992-47EE-B248-D5192497D1B1}" destId="{A87C67D8-1401-4908-82EE-A82F3209153F}" srcOrd="3" destOrd="0" parTransId="{27ACB90D-716A-4C55-97DF-A600632A8F94}" sibTransId="{D7E50DB7-E0C4-4514-A131-4A2461AE7A37}"/>
    <dgm:cxn modelId="{C4887773-3F62-435F-B743-DCCD15E62A9F}" type="presOf" srcId="{6F4DDF05-EF2A-46DA-8D72-72717A4FEB50}" destId="{9CE7720E-A2BF-462F-9CBF-3742148ADC95}" srcOrd="0" destOrd="0" presId="urn:microsoft.com/office/officeart/2005/8/layout/default#2"/>
    <dgm:cxn modelId="{CED599C9-E7F6-4884-8A16-27EB046F80E7}" type="presOf" srcId="{111D7A1F-F992-47EE-B248-D5192497D1B1}" destId="{38D7E76A-BC23-4D4D-8360-4DFE2A22F7A3}" srcOrd="0" destOrd="0" presId="urn:microsoft.com/office/officeart/2005/8/layout/default#2"/>
    <dgm:cxn modelId="{55010CEB-5A7F-4287-AF71-0733CF0F89E3}" type="presOf" srcId="{9CB2B9F8-6B26-4315-AF24-75815AFBDC35}" destId="{74E7BF6E-1AA5-4786-B5B3-F420F6524D1C}" srcOrd="0" destOrd="0" presId="urn:microsoft.com/office/officeart/2005/8/layout/default#2"/>
    <dgm:cxn modelId="{19D5CE38-1177-4ADA-9230-DBF79C7B1CD0}" type="presParOf" srcId="{38D7E76A-BC23-4D4D-8360-4DFE2A22F7A3}" destId="{70CC9BA3-790F-4C7C-A2F3-3E32CB4AEF48}" srcOrd="0" destOrd="0" presId="urn:microsoft.com/office/officeart/2005/8/layout/default#2"/>
    <dgm:cxn modelId="{C3B189FE-B9E7-4DF1-990A-CE38160D72B3}" type="presParOf" srcId="{38D7E76A-BC23-4D4D-8360-4DFE2A22F7A3}" destId="{BC7567A1-F376-4D2B-897F-CCA1EB6A6957}" srcOrd="1" destOrd="0" presId="urn:microsoft.com/office/officeart/2005/8/layout/default#2"/>
    <dgm:cxn modelId="{F7A3E215-5902-4844-A5C4-F4442BFE3514}" type="presParOf" srcId="{38D7E76A-BC23-4D4D-8360-4DFE2A22F7A3}" destId="{74E7BF6E-1AA5-4786-B5B3-F420F6524D1C}" srcOrd="2" destOrd="0" presId="urn:microsoft.com/office/officeart/2005/8/layout/default#2"/>
    <dgm:cxn modelId="{3FB8F815-5372-4EAE-BEE9-0DA65DBA6C31}" type="presParOf" srcId="{38D7E76A-BC23-4D4D-8360-4DFE2A22F7A3}" destId="{91BCF826-9575-4F31-BAEA-50EEB0D1A8CE}" srcOrd="3" destOrd="0" presId="urn:microsoft.com/office/officeart/2005/8/layout/default#2"/>
    <dgm:cxn modelId="{8B3683D3-68E5-4357-A69D-5B8AA055F581}" type="presParOf" srcId="{38D7E76A-BC23-4D4D-8360-4DFE2A22F7A3}" destId="{4574B1D0-76D0-4B73-A569-55909166C9AD}" srcOrd="4" destOrd="0" presId="urn:microsoft.com/office/officeart/2005/8/layout/default#2"/>
    <dgm:cxn modelId="{06890B20-C80D-427F-9C16-720076F5DCEE}" type="presParOf" srcId="{38D7E76A-BC23-4D4D-8360-4DFE2A22F7A3}" destId="{0F700236-BE33-4F8A-92FF-6C4E8285F175}" srcOrd="5" destOrd="0" presId="urn:microsoft.com/office/officeart/2005/8/layout/default#2"/>
    <dgm:cxn modelId="{C96ED990-110F-42BA-9E7B-8FDB1859E910}" type="presParOf" srcId="{38D7E76A-BC23-4D4D-8360-4DFE2A22F7A3}" destId="{A1C37BA8-A4E1-4F83-9667-DC2C2E76AB8C}" srcOrd="6" destOrd="0" presId="urn:microsoft.com/office/officeart/2005/8/layout/default#2"/>
    <dgm:cxn modelId="{52DEEB0A-9AC5-42FE-BB6C-BF3DE72359E2}" type="presParOf" srcId="{38D7E76A-BC23-4D4D-8360-4DFE2A22F7A3}" destId="{E648680F-FAFD-4828-B9BB-246F998F28E5}" srcOrd="7" destOrd="0" presId="urn:microsoft.com/office/officeart/2005/8/layout/default#2"/>
    <dgm:cxn modelId="{A5828B70-2BF3-43DE-A8B9-BB7493ED8CCC}" type="presParOf" srcId="{38D7E76A-BC23-4D4D-8360-4DFE2A22F7A3}" destId="{9CE7720E-A2BF-462F-9CBF-3742148ADC95}"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676448-398F-4532-8445-D29F66F02361}" type="doc">
      <dgm:prSet loTypeId="urn:microsoft.com/office/officeart/2005/8/layout/default#3" loCatId="list" qsTypeId="urn:microsoft.com/office/officeart/2005/8/quickstyle/3d9" qsCatId="3D" csTypeId="urn:microsoft.com/office/officeart/2005/8/colors/accent1_3" csCatId="accent1" phldr="1"/>
      <dgm:spPr/>
      <dgm:t>
        <a:bodyPr/>
        <a:lstStyle/>
        <a:p>
          <a:endParaRPr lang="ru-RU"/>
        </a:p>
      </dgm:t>
    </dgm:pt>
    <dgm:pt modelId="{0E4FBD6E-28CA-4442-815C-5AFC93BACE47}">
      <dgm:prSet phldrT="[Текст]"/>
      <dgm:spPr/>
      <dgm:t>
        <a:bodyPr/>
        <a:lstStyle/>
        <a:p>
          <a:r>
            <a:rPr lang="ru-RU" dirty="0" smtClean="0">
              <a:solidFill>
                <a:schemeClr val="tx1"/>
              </a:solidFill>
            </a:rPr>
            <a:t>маркетинг</a:t>
          </a:r>
          <a:endParaRPr lang="ru-RU" dirty="0">
            <a:solidFill>
              <a:schemeClr val="tx1"/>
            </a:solidFill>
          </a:endParaRPr>
        </a:p>
      </dgm:t>
    </dgm:pt>
    <dgm:pt modelId="{55308531-6762-4C03-8694-9F68B42D2FA5}" type="parTrans" cxnId="{3B42CEAF-D31F-422C-8057-5ECA865286B9}">
      <dgm:prSet/>
      <dgm:spPr/>
      <dgm:t>
        <a:bodyPr/>
        <a:lstStyle/>
        <a:p>
          <a:endParaRPr lang="ru-RU"/>
        </a:p>
      </dgm:t>
    </dgm:pt>
    <dgm:pt modelId="{7CCBC97D-5E8F-4C18-8225-319B06284609}" type="sibTrans" cxnId="{3B42CEAF-D31F-422C-8057-5ECA865286B9}">
      <dgm:prSet/>
      <dgm:spPr/>
      <dgm:t>
        <a:bodyPr/>
        <a:lstStyle/>
        <a:p>
          <a:endParaRPr lang="ru-RU"/>
        </a:p>
      </dgm:t>
    </dgm:pt>
    <dgm:pt modelId="{CABE4FAF-85D8-4DAF-A02A-8D5BE5BDE7FE}">
      <dgm:prSet phldrT="[Текст]"/>
      <dgm:spPr/>
      <dgm:t>
        <a:bodyPr/>
        <a:lstStyle/>
        <a:p>
          <a:r>
            <a:rPr lang="en-US" dirty="0" smtClean="0">
              <a:solidFill>
                <a:schemeClr val="tx1"/>
              </a:solidFill>
            </a:rPr>
            <a:t>IT</a:t>
          </a:r>
          <a:r>
            <a:rPr lang="ru-RU" dirty="0" smtClean="0">
              <a:solidFill>
                <a:schemeClr val="tx1"/>
              </a:solidFill>
            </a:rPr>
            <a:t>-технологии</a:t>
          </a:r>
          <a:endParaRPr lang="ru-RU" dirty="0">
            <a:solidFill>
              <a:schemeClr val="tx1"/>
            </a:solidFill>
          </a:endParaRPr>
        </a:p>
      </dgm:t>
    </dgm:pt>
    <dgm:pt modelId="{D8183FE0-4098-4105-92DD-468540FBD464}" type="parTrans" cxnId="{26E5E676-68D4-4E2A-8AC2-4E9E33706E66}">
      <dgm:prSet/>
      <dgm:spPr/>
      <dgm:t>
        <a:bodyPr/>
        <a:lstStyle/>
        <a:p>
          <a:endParaRPr lang="ru-RU"/>
        </a:p>
      </dgm:t>
    </dgm:pt>
    <dgm:pt modelId="{3495F673-E302-4D0F-8533-D4FAA0E35188}" type="sibTrans" cxnId="{26E5E676-68D4-4E2A-8AC2-4E9E33706E66}">
      <dgm:prSet/>
      <dgm:spPr/>
      <dgm:t>
        <a:bodyPr/>
        <a:lstStyle/>
        <a:p>
          <a:endParaRPr lang="ru-RU"/>
        </a:p>
      </dgm:t>
    </dgm:pt>
    <dgm:pt modelId="{96C53227-9115-4EB4-B480-FAFF6C56F738}">
      <dgm:prSet phldrT="[Текст]"/>
      <dgm:spPr/>
      <dgm:t>
        <a:bodyPr/>
        <a:lstStyle/>
        <a:p>
          <a:r>
            <a:rPr lang="ru-RU" dirty="0" smtClean="0">
              <a:solidFill>
                <a:schemeClr val="tx1"/>
              </a:solidFill>
            </a:rPr>
            <a:t>Связи с общественностью</a:t>
          </a:r>
          <a:endParaRPr lang="ru-RU" dirty="0">
            <a:solidFill>
              <a:schemeClr val="tx1"/>
            </a:solidFill>
          </a:endParaRPr>
        </a:p>
      </dgm:t>
    </dgm:pt>
    <dgm:pt modelId="{1A16A684-A5F2-4C13-BB5F-5AEF4D9C7809}" type="parTrans" cxnId="{77FD3666-E540-44A5-B749-FCC38BAA9FD2}">
      <dgm:prSet/>
      <dgm:spPr/>
      <dgm:t>
        <a:bodyPr/>
        <a:lstStyle/>
        <a:p>
          <a:endParaRPr lang="ru-RU"/>
        </a:p>
      </dgm:t>
    </dgm:pt>
    <dgm:pt modelId="{9D9232DD-7547-407B-BB2A-7FACD51D869B}" type="sibTrans" cxnId="{77FD3666-E540-44A5-B749-FCC38BAA9FD2}">
      <dgm:prSet/>
      <dgm:spPr/>
      <dgm:t>
        <a:bodyPr/>
        <a:lstStyle/>
        <a:p>
          <a:endParaRPr lang="ru-RU"/>
        </a:p>
      </dgm:t>
    </dgm:pt>
    <dgm:pt modelId="{2AED9ED0-4104-4DB7-B7A6-413636781CBC}">
      <dgm:prSet phldrT="[Текст]"/>
      <dgm:spPr/>
      <dgm:t>
        <a:bodyPr/>
        <a:lstStyle/>
        <a:p>
          <a:r>
            <a:rPr lang="ru-RU" dirty="0" smtClean="0">
              <a:solidFill>
                <a:schemeClr val="tx1"/>
              </a:solidFill>
            </a:rPr>
            <a:t>инженеры</a:t>
          </a:r>
          <a:endParaRPr lang="ru-RU" dirty="0">
            <a:solidFill>
              <a:schemeClr val="tx1"/>
            </a:solidFill>
          </a:endParaRPr>
        </a:p>
      </dgm:t>
    </dgm:pt>
    <dgm:pt modelId="{89C99FEA-D175-485E-9D75-F8A0CB05DD0F}" type="parTrans" cxnId="{F7806CB2-2EBC-4E5B-BDE4-96338A6B637C}">
      <dgm:prSet/>
      <dgm:spPr/>
      <dgm:t>
        <a:bodyPr/>
        <a:lstStyle/>
        <a:p>
          <a:endParaRPr lang="ru-RU"/>
        </a:p>
      </dgm:t>
    </dgm:pt>
    <dgm:pt modelId="{71F66B14-3217-4657-87EE-196DE9C4AD0D}" type="sibTrans" cxnId="{F7806CB2-2EBC-4E5B-BDE4-96338A6B637C}">
      <dgm:prSet/>
      <dgm:spPr/>
      <dgm:t>
        <a:bodyPr/>
        <a:lstStyle/>
        <a:p>
          <a:endParaRPr lang="ru-RU"/>
        </a:p>
      </dgm:t>
    </dgm:pt>
    <dgm:pt modelId="{05F76F02-2FAB-48AE-BFEC-D15177A5C7AD}">
      <dgm:prSet phldrT="[Текст]"/>
      <dgm:spPr/>
      <dgm:t>
        <a:bodyPr/>
        <a:lstStyle/>
        <a:p>
          <a:r>
            <a:rPr lang="ru-RU" dirty="0" smtClean="0">
              <a:solidFill>
                <a:schemeClr val="tx1"/>
              </a:solidFill>
            </a:rPr>
            <a:t>медицина</a:t>
          </a:r>
          <a:endParaRPr lang="ru-RU" dirty="0">
            <a:solidFill>
              <a:schemeClr val="tx1"/>
            </a:solidFill>
          </a:endParaRPr>
        </a:p>
      </dgm:t>
    </dgm:pt>
    <dgm:pt modelId="{E39B2E7E-276A-4921-941A-758A30B95066}" type="parTrans" cxnId="{FFDE0483-8EEE-4315-9891-748DB11205AF}">
      <dgm:prSet/>
      <dgm:spPr/>
      <dgm:t>
        <a:bodyPr/>
        <a:lstStyle/>
        <a:p>
          <a:endParaRPr lang="ru-RU"/>
        </a:p>
      </dgm:t>
    </dgm:pt>
    <dgm:pt modelId="{879E709E-EDD6-4588-B6F1-3F814257C9E1}" type="sibTrans" cxnId="{FFDE0483-8EEE-4315-9891-748DB11205AF}">
      <dgm:prSet/>
      <dgm:spPr/>
      <dgm:t>
        <a:bodyPr/>
        <a:lstStyle/>
        <a:p>
          <a:endParaRPr lang="ru-RU"/>
        </a:p>
      </dgm:t>
    </dgm:pt>
    <dgm:pt modelId="{D9AFC0D7-5443-4EF8-954E-F55836EA05A1}" type="pres">
      <dgm:prSet presAssocID="{2D676448-398F-4532-8445-D29F66F02361}" presName="diagram" presStyleCnt="0">
        <dgm:presLayoutVars>
          <dgm:dir/>
          <dgm:resizeHandles val="exact"/>
        </dgm:presLayoutVars>
      </dgm:prSet>
      <dgm:spPr/>
      <dgm:t>
        <a:bodyPr/>
        <a:lstStyle/>
        <a:p>
          <a:endParaRPr lang="ru-RU"/>
        </a:p>
      </dgm:t>
    </dgm:pt>
    <dgm:pt modelId="{EE311F18-735F-48D2-A805-903C0C5029E1}" type="pres">
      <dgm:prSet presAssocID="{0E4FBD6E-28CA-4442-815C-5AFC93BACE47}" presName="node" presStyleLbl="node1" presStyleIdx="0" presStyleCnt="5">
        <dgm:presLayoutVars>
          <dgm:bulletEnabled val="1"/>
        </dgm:presLayoutVars>
      </dgm:prSet>
      <dgm:spPr/>
      <dgm:t>
        <a:bodyPr/>
        <a:lstStyle/>
        <a:p>
          <a:endParaRPr lang="ru-RU"/>
        </a:p>
      </dgm:t>
    </dgm:pt>
    <dgm:pt modelId="{D3049B40-3A58-4FB2-B9B4-72A7AE76D946}" type="pres">
      <dgm:prSet presAssocID="{7CCBC97D-5E8F-4C18-8225-319B06284609}" presName="sibTrans" presStyleCnt="0"/>
      <dgm:spPr/>
    </dgm:pt>
    <dgm:pt modelId="{00E5AF6D-7F24-4D30-B7F6-83CB57A45C3E}" type="pres">
      <dgm:prSet presAssocID="{CABE4FAF-85D8-4DAF-A02A-8D5BE5BDE7FE}" presName="node" presStyleLbl="node1" presStyleIdx="1" presStyleCnt="5" custLinFactNeighborX="1824" custLinFactNeighborY="3650">
        <dgm:presLayoutVars>
          <dgm:bulletEnabled val="1"/>
        </dgm:presLayoutVars>
      </dgm:prSet>
      <dgm:spPr/>
      <dgm:t>
        <a:bodyPr/>
        <a:lstStyle/>
        <a:p>
          <a:endParaRPr lang="ru-RU"/>
        </a:p>
      </dgm:t>
    </dgm:pt>
    <dgm:pt modelId="{1E17D036-B6C1-46E7-834B-6A9AC4F603F6}" type="pres">
      <dgm:prSet presAssocID="{3495F673-E302-4D0F-8533-D4FAA0E35188}" presName="sibTrans" presStyleCnt="0"/>
      <dgm:spPr/>
    </dgm:pt>
    <dgm:pt modelId="{E009CD80-10E5-4419-A851-0286480A7B6F}" type="pres">
      <dgm:prSet presAssocID="{96C53227-9115-4EB4-B480-FAFF6C56F738}" presName="node" presStyleLbl="node1" presStyleIdx="2" presStyleCnt="5">
        <dgm:presLayoutVars>
          <dgm:bulletEnabled val="1"/>
        </dgm:presLayoutVars>
      </dgm:prSet>
      <dgm:spPr/>
      <dgm:t>
        <a:bodyPr/>
        <a:lstStyle/>
        <a:p>
          <a:endParaRPr lang="ru-RU"/>
        </a:p>
      </dgm:t>
    </dgm:pt>
    <dgm:pt modelId="{A457E6FF-7DD1-4F3B-80EC-F3C44BE8042D}" type="pres">
      <dgm:prSet presAssocID="{9D9232DD-7547-407B-BB2A-7FACD51D869B}" presName="sibTrans" presStyleCnt="0"/>
      <dgm:spPr/>
    </dgm:pt>
    <dgm:pt modelId="{0C012B51-2884-496D-AFC7-D176AE24E253}" type="pres">
      <dgm:prSet presAssocID="{2AED9ED0-4104-4DB7-B7A6-413636781CBC}" presName="node" presStyleLbl="node1" presStyleIdx="3" presStyleCnt="5">
        <dgm:presLayoutVars>
          <dgm:bulletEnabled val="1"/>
        </dgm:presLayoutVars>
      </dgm:prSet>
      <dgm:spPr/>
      <dgm:t>
        <a:bodyPr/>
        <a:lstStyle/>
        <a:p>
          <a:endParaRPr lang="ru-RU"/>
        </a:p>
      </dgm:t>
    </dgm:pt>
    <dgm:pt modelId="{D542C414-91E7-423E-A768-43719B3E8C24}" type="pres">
      <dgm:prSet presAssocID="{71F66B14-3217-4657-87EE-196DE9C4AD0D}" presName="sibTrans" presStyleCnt="0"/>
      <dgm:spPr/>
    </dgm:pt>
    <dgm:pt modelId="{609C2A49-8C20-43D4-B0D6-88C0BB9A22E3}" type="pres">
      <dgm:prSet presAssocID="{05F76F02-2FAB-48AE-BFEC-D15177A5C7AD}" presName="node" presStyleLbl="node1" presStyleIdx="4" presStyleCnt="5">
        <dgm:presLayoutVars>
          <dgm:bulletEnabled val="1"/>
        </dgm:presLayoutVars>
      </dgm:prSet>
      <dgm:spPr/>
      <dgm:t>
        <a:bodyPr/>
        <a:lstStyle/>
        <a:p>
          <a:endParaRPr lang="ru-RU"/>
        </a:p>
      </dgm:t>
    </dgm:pt>
  </dgm:ptLst>
  <dgm:cxnLst>
    <dgm:cxn modelId="{AC01FEDF-7DF1-49CD-B38F-E47B5CC44F8C}" type="presOf" srcId="{05F76F02-2FAB-48AE-BFEC-D15177A5C7AD}" destId="{609C2A49-8C20-43D4-B0D6-88C0BB9A22E3}" srcOrd="0" destOrd="0" presId="urn:microsoft.com/office/officeart/2005/8/layout/default#3"/>
    <dgm:cxn modelId="{77FD3666-E540-44A5-B749-FCC38BAA9FD2}" srcId="{2D676448-398F-4532-8445-D29F66F02361}" destId="{96C53227-9115-4EB4-B480-FAFF6C56F738}" srcOrd="2" destOrd="0" parTransId="{1A16A684-A5F2-4C13-BB5F-5AEF4D9C7809}" sibTransId="{9D9232DD-7547-407B-BB2A-7FACD51D869B}"/>
    <dgm:cxn modelId="{26E5E676-68D4-4E2A-8AC2-4E9E33706E66}" srcId="{2D676448-398F-4532-8445-D29F66F02361}" destId="{CABE4FAF-85D8-4DAF-A02A-8D5BE5BDE7FE}" srcOrd="1" destOrd="0" parTransId="{D8183FE0-4098-4105-92DD-468540FBD464}" sibTransId="{3495F673-E302-4D0F-8533-D4FAA0E35188}"/>
    <dgm:cxn modelId="{8DB3CECE-337C-4566-96ED-FA27A9B667C0}" type="presOf" srcId="{2D676448-398F-4532-8445-D29F66F02361}" destId="{D9AFC0D7-5443-4EF8-954E-F55836EA05A1}" srcOrd="0" destOrd="0" presId="urn:microsoft.com/office/officeart/2005/8/layout/default#3"/>
    <dgm:cxn modelId="{FFDE0483-8EEE-4315-9891-748DB11205AF}" srcId="{2D676448-398F-4532-8445-D29F66F02361}" destId="{05F76F02-2FAB-48AE-BFEC-D15177A5C7AD}" srcOrd="4" destOrd="0" parTransId="{E39B2E7E-276A-4921-941A-758A30B95066}" sibTransId="{879E709E-EDD6-4588-B6F1-3F814257C9E1}"/>
    <dgm:cxn modelId="{B4ED1AE8-8C80-40BE-8347-9EE0B947D0E5}" type="presOf" srcId="{0E4FBD6E-28CA-4442-815C-5AFC93BACE47}" destId="{EE311F18-735F-48D2-A805-903C0C5029E1}" srcOrd="0" destOrd="0" presId="urn:microsoft.com/office/officeart/2005/8/layout/default#3"/>
    <dgm:cxn modelId="{3B42CEAF-D31F-422C-8057-5ECA865286B9}" srcId="{2D676448-398F-4532-8445-D29F66F02361}" destId="{0E4FBD6E-28CA-4442-815C-5AFC93BACE47}" srcOrd="0" destOrd="0" parTransId="{55308531-6762-4C03-8694-9F68B42D2FA5}" sibTransId="{7CCBC97D-5E8F-4C18-8225-319B06284609}"/>
    <dgm:cxn modelId="{F3589BC8-62A3-41B4-BB76-A95EA42E3831}" type="presOf" srcId="{96C53227-9115-4EB4-B480-FAFF6C56F738}" destId="{E009CD80-10E5-4419-A851-0286480A7B6F}" srcOrd="0" destOrd="0" presId="urn:microsoft.com/office/officeart/2005/8/layout/default#3"/>
    <dgm:cxn modelId="{F7806CB2-2EBC-4E5B-BDE4-96338A6B637C}" srcId="{2D676448-398F-4532-8445-D29F66F02361}" destId="{2AED9ED0-4104-4DB7-B7A6-413636781CBC}" srcOrd="3" destOrd="0" parTransId="{89C99FEA-D175-485E-9D75-F8A0CB05DD0F}" sibTransId="{71F66B14-3217-4657-87EE-196DE9C4AD0D}"/>
    <dgm:cxn modelId="{78FA73BD-712E-4F8D-B69D-DD15C3295F73}" type="presOf" srcId="{2AED9ED0-4104-4DB7-B7A6-413636781CBC}" destId="{0C012B51-2884-496D-AFC7-D176AE24E253}" srcOrd="0" destOrd="0" presId="urn:microsoft.com/office/officeart/2005/8/layout/default#3"/>
    <dgm:cxn modelId="{1D3724DF-9689-475B-95B0-811D837F2D04}" type="presOf" srcId="{CABE4FAF-85D8-4DAF-A02A-8D5BE5BDE7FE}" destId="{00E5AF6D-7F24-4D30-B7F6-83CB57A45C3E}" srcOrd="0" destOrd="0" presId="urn:microsoft.com/office/officeart/2005/8/layout/default#3"/>
    <dgm:cxn modelId="{56885FE9-09BF-4DFC-9E3C-C152108EFE92}" type="presParOf" srcId="{D9AFC0D7-5443-4EF8-954E-F55836EA05A1}" destId="{EE311F18-735F-48D2-A805-903C0C5029E1}" srcOrd="0" destOrd="0" presId="urn:microsoft.com/office/officeart/2005/8/layout/default#3"/>
    <dgm:cxn modelId="{69F8FD72-E90D-47AE-9FB1-8867D07747D6}" type="presParOf" srcId="{D9AFC0D7-5443-4EF8-954E-F55836EA05A1}" destId="{D3049B40-3A58-4FB2-B9B4-72A7AE76D946}" srcOrd="1" destOrd="0" presId="urn:microsoft.com/office/officeart/2005/8/layout/default#3"/>
    <dgm:cxn modelId="{7A1A6171-F461-490B-B92F-548580A6D53E}" type="presParOf" srcId="{D9AFC0D7-5443-4EF8-954E-F55836EA05A1}" destId="{00E5AF6D-7F24-4D30-B7F6-83CB57A45C3E}" srcOrd="2" destOrd="0" presId="urn:microsoft.com/office/officeart/2005/8/layout/default#3"/>
    <dgm:cxn modelId="{22BC5F72-ADDC-4907-8F23-39BAB63A872E}" type="presParOf" srcId="{D9AFC0D7-5443-4EF8-954E-F55836EA05A1}" destId="{1E17D036-B6C1-46E7-834B-6A9AC4F603F6}" srcOrd="3" destOrd="0" presId="urn:microsoft.com/office/officeart/2005/8/layout/default#3"/>
    <dgm:cxn modelId="{62CFD83A-9C45-4301-B08C-EFA14D3B19C9}" type="presParOf" srcId="{D9AFC0D7-5443-4EF8-954E-F55836EA05A1}" destId="{E009CD80-10E5-4419-A851-0286480A7B6F}" srcOrd="4" destOrd="0" presId="urn:microsoft.com/office/officeart/2005/8/layout/default#3"/>
    <dgm:cxn modelId="{7A55745F-D7D7-41F0-8553-DBFE852CC8E5}" type="presParOf" srcId="{D9AFC0D7-5443-4EF8-954E-F55836EA05A1}" destId="{A457E6FF-7DD1-4F3B-80EC-F3C44BE8042D}" srcOrd="5" destOrd="0" presId="urn:microsoft.com/office/officeart/2005/8/layout/default#3"/>
    <dgm:cxn modelId="{4B365B24-9D43-4F58-948C-9E52401DBA2C}" type="presParOf" srcId="{D9AFC0D7-5443-4EF8-954E-F55836EA05A1}" destId="{0C012B51-2884-496D-AFC7-D176AE24E253}" srcOrd="6" destOrd="0" presId="urn:microsoft.com/office/officeart/2005/8/layout/default#3"/>
    <dgm:cxn modelId="{205217BF-7E75-47F1-B5BC-F95DE1FD7384}" type="presParOf" srcId="{D9AFC0D7-5443-4EF8-954E-F55836EA05A1}" destId="{D542C414-91E7-423E-A768-43719B3E8C24}" srcOrd="7" destOrd="0" presId="urn:microsoft.com/office/officeart/2005/8/layout/default#3"/>
    <dgm:cxn modelId="{75DE3297-7405-4AA3-9FEA-CF153F79BEA3}" type="presParOf" srcId="{D9AFC0D7-5443-4EF8-954E-F55836EA05A1}" destId="{609C2A49-8C20-43D4-B0D6-88C0BB9A22E3}" srcOrd="8"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77142-5144-450F-8CFD-1D5FEAD6D4F5}">
      <dsp:nvSpPr>
        <dsp:cNvPr id="0" name=""/>
        <dsp:cNvSpPr/>
      </dsp:nvSpPr>
      <dsp:spPr>
        <a:xfrm>
          <a:off x="29141" y="1370776"/>
          <a:ext cx="2823765" cy="1694259"/>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chemeClr val="accent6">
                  <a:lumMod val="50000"/>
                </a:schemeClr>
              </a:solidFill>
            </a:rPr>
            <a:t>Уязвима на рынке труда</a:t>
          </a:r>
          <a:endParaRPr lang="ru-RU" sz="3600" b="1" kern="1200" dirty="0">
            <a:solidFill>
              <a:schemeClr val="accent6">
                <a:lumMod val="50000"/>
              </a:schemeClr>
            </a:solidFill>
          </a:endParaRPr>
        </a:p>
      </dsp:txBody>
      <dsp:txXfrm>
        <a:off x="29141" y="1370776"/>
        <a:ext cx="2823765" cy="1694259"/>
      </dsp:txXfrm>
    </dsp:sp>
    <dsp:sp modelId="{2D5FA15C-F0FD-42F3-8318-197E03778F4D}">
      <dsp:nvSpPr>
        <dsp:cNvPr id="0" name=""/>
        <dsp:cNvSpPr/>
      </dsp:nvSpPr>
      <dsp:spPr>
        <a:xfrm>
          <a:off x="3131838" y="1370776"/>
          <a:ext cx="2823765" cy="1694259"/>
        </a:xfrm>
        <a:prstGeom prst="rect">
          <a:avLst/>
        </a:prstGeom>
        <a:solidFill>
          <a:schemeClr val="accent1">
            <a:shade val="50000"/>
            <a:hueOff val="-220244"/>
            <a:satOff val="4002"/>
            <a:lumOff val="17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accent6">
                  <a:lumMod val="50000"/>
                </a:schemeClr>
              </a:solidFill>
            </a:rPr>
            <a:t>Социальный пессимизм</a:t>
          </a:r>
          <a:endParaRPr lang="ru-RU" sz="3000" b="1" kern="1200" dirty="0">
            <a:solidFill>
              <a:schemeClr val="accent6">
                <a:lumMod val="50000"/>
              </a:schemeClr>
            </a:solidFill>
          </a:endParaRPr>
        </a:p>
      </dsp:txBody>
      <dsp:txXfrm>
        <a:off x="3131838" y="1370776"/>
        <a:ext cx="2823765" cy="1694259"/>
      </dsp:txXfrm>
    </dsp:sp>
    <dsp:sp modelId="{01068256-4FDB-40A0-86EF-AD0854CF38F5}">
      <dsp:nvSpPr>
        <dsp:cNvPr id="0" name=""/>
        <dsp:cNvSpPr/>
      </dsp:nvSpPr>
      <dsp:spPr>
        <a:xfrm>
          <a:off x="6212284" y="1370776"/>
          <a:ext cx="2823765" cy="1694259"/>
        </a:xfrm>
        <a:prstGeom prst="rect">
          <a:avLst/>
        </a:prstGeom>
        <a:solidFill>
          <a:schemeClr val="accent1">
            <a:shade val="50000"/>
            <a:hueOff val="-440488"/>
            <a:satOff val="8004"/>
            <a:lumOff val="346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accent6">
                  <a:lumMod val="50000"/>
                </a:schemeClr>
              </a:solidFill>
            </a:rPr>
            <a:t>сверхзанятость</a:t>
          </a:r>
          <a:endParaRPr lang="ru-RU" sz="3000" b="1" kern="1200" dirty="0">
            <a:solidFill>
              <a:schemeClr val="accent6">
                <a:lumMod val="50000"/>
              </a:schemeClr>
            </a:solidFill>
          </a:endParaRPr>
        </a:p>
      </dsp:txBody>
      <dsp:txXfrm>
        <a:off x="6212284" y="1370776"/>
        <a:ext cx="2823765" cy="1694259"/>
      </dsp:txXfrm>
    </dsp:sp>
    <dsp:sp modelId="{249189CA-E2D7-4FE7-B9B7-765160A84234}">
      <dsp:nvSpPr>
        <dsp:cNvPr id="0" name=""/>
        <dsp:cNvSpPr/>
      </dsp:nvSpPr>
      <dsp:spPr>
        <a:xfrm>
          <a:off x="0" y="3349227"/>
          <a:ext cx="3800986" cy="1694259"/>
        </a:xfrm>
        <a:prstGeom prst="rect">
          <a:avLst/>
        </a:prstGeom>
        <a:solidFill>
          <a:schemeClr val="accent1">
            <a:shade val="50000"/>
            <a:hueOff val="-440488"/>
            <a:satOff val="8004"/>
            <a:lumOff val="346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accent6">
                  <a:lumMod val="50000"/>
                </a:schemeClr>
              </a:solidFill>
            </a:rPr>
            <a:t>Утрата ценности профессионализма</a:t>
          </a:r>
          <a:endParaRPr lang="ru-RU" sz="3000" b="1" kern="1200" dirty="0">
            <a:solidFill>
              <a:schemeClr val="accent6">
                <a:lumMod val="50000"/>
              </a:schemeClr>
            </a:solidFill>
          </a:endParaRPr>
        </a:p>
      </dsp:txBody>
      <dsp:txXfrm>
        <a:off x="0" y="3349227"/>
        <a:ext cx="3800986" cy="1694259"/>
      </dsp:txXfrm>
    </dsp:sp>
    <dsp:sp modelId="{B271BFC5-F4C1-4CD3-9BA5-4D7534AB2C9E}">
      <dsp:nvSpPr>
        <dsp:cNvPr id="0" name=""/>
        <dsp:cNvSpPr/>
      </dsp:nvSpPr>
      <dsp:spPr>
        <a:xfrm>
          <a:off x="4947039" y="3315001"/>
          <a:ext cx="4089010" cy="1694259"/>
        </a:xfrm>
        <a:prstGeom prst="rect">
          <a:avLst/>
        </a:prstGeom>
        <a:solidFill>
          <a:schemeClr val="accent1">
            <a:shade val="50000"/>
            <a:hueOff val="-220244"/>
            <a:satOff val="4002"/>
            <a:lumOff val="17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accent6">
                  <a:lumMod val="50000"/>
                </a:schemeClr>
              </a:solidFill>
            </a:rPr>
            <a:t>Нет механизма регулирования трудоустройства</a:t>
          </a:r>
          <a:endParaRPr lang="ru-RU" sz="3000" b="1" kern="1200" dirty="0">
            <a:solidFill>
              <a:schemeClr val="accent6">
                <a:lumMod val="50000"/>
              </a:schemeClr>
            </a:solidFill>
          </a:endParaRPr>
        </a:p>
      </dsp:txBody>
      <dsp:txXfrm>
        <a:off x="4947039" y="3315001"/>
        <a:ext cx="4089010" cy="1694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C9BA3-790F-4C7C-A2F3-3E32CB4AEF48}">
      <dsp:nvSpPr>
        <dsp:cNvPr id="0" name=""/>
        <dsp:cNvSpPr/>
      </dsp:nvSpPr>
      <dsp:spPr>
        <a:xfrm>
          <a:off x="1705684" y="0"/>
          <a:ext cx="2984661" cy="1790797"/>
        </a:xfrm>
        <a:prstGeom prst="rect">
          <a:avLst/>
        </a:prstGeom>
        <a:solidFill>
          <a:schemeClr val="accent1">
            <a:shade val="8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sp3d extrusionH="28000" prstMaterial="matte"/>
        </a:bodyPr>
        <a:lstStyle/>
        <a:p>
          <a:pPr lvl="0" algn="ctr" defTabSz="2044700">
            <a:lnSpc>
              <a:spcPct val="90000"/>
            </a:lnSpc>
            <a:spcBef>
              <a:spcPct val="0"/>
            </a:spcBef>
            <a:spcAft>
              <a:spcPct val="35000"/>
            </a:spcAft>
          </a:pPr>
          <a:r>
            <a:rPr lang="ru-RU" sz="4600" kern="1200" dirty="0" smtClean="0">
              <a:solidFill>
                <a:schemeClr val="accent6">
                  <a:lumMod val="50000"/>
                </a:schemeClr>
              </a:solidFill>
            </a:rPr>
            <a:t>менеджер</a:t>
          </a:r>
          <a:endParaRPr lang="ru-RU" sz="4600" kern="1200" dirty="0">
            <a:solidFill>
              <a:schemeClr val="accent6">
                <a:lumMod val="50000"/>
              </a:schemeClr>
            </a:solidFill>
          </a:endParaRPr>
        </a:p>
      </dsp:txBody>
      <dsp:txXfrm>
        <a:off x="1705684" y="0"/>
        <a:ext cx="2984661" cy="1790797"/>
      </dsp:txXfrm>
    </dsp:sp>
    <dsp:sp modelId="{74E7BF6E-1AA5-4786-B5B3-F420F6524D1C}">
      <dsp:nvSpPr>
        <dsp:cNvPr id="0" name=""/>
        <dsp:cNvSpPr/>
      </dsp:nvSpPr>
      <dsp:spPr>
        <a:xfrm>
          <a:off x="4227932" y="1992708"/>
          <a:ext cx="2984661" cy="1790797"/>
        </a:xfrm>
        <a:prstGeom prst="rect">
          <a:avLst/>
        </a:prstGeom>
        <a:solidFill>
          <a:schemeClr val="accent1">
            <a:shade val="80000"/>
            <a:hueOff val="-115020"/>
            <a:satOff val="2834"/>
            <a:lumOff val="6845"/>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sp3d extrusionH="28000" prstMaterial="matte"/>
        </a:bodyPr>
        <a:lstStyle/>
        <a:p>
          <a:pPr lvl="0" algn="ctr" defTabSz="2044700">
            <a:lnSpc>
              <a:spcPct val="90000"/>
            </a:lnSpc>
            <a:spcBef>
              <a:spcPct val="0"/>
            </a:spcBef>
            <a:spcAft>
              <a:spcPct val="35000"/>
            </a:spcAft>
          </a:pPr>
          <a:r>
            <a:rPr lang="ru-RU" sz="4600" kern="1200" dirty="0" smtClean="0">
              <a:solidFill>
                <a:schemeClr val="accent6">
                  <a:lumMod val="50000"/>
                </a:schemeClr>
              </a:solidFill>
            </a:rPr>
            <a:t>юрист</a:t>
          </a:r>
          <a:endParaRPr lang="ru-RU" sz="4600" kern="1200" dirty="0">
            <a:solidFill>
              <a:schemeClr val="accent6">
                <a:lumMod val="50000"/>
              </a:schemeClr>
            </a:solidFill>
          </a:endParaRPr>
        </a:p>
      </dsp:txBody>
      <dsp:txXfrm>
        <a:off x="4227932" y="1992708"/>
        <a:ext cx="2984661" cy="1790797"/>
      </dsp:txXfrm>
    </dsp:sp>
    <dsp:sp modelId="{4574B1D0-76D0-4B73-A569-55909166C9AD}">
      <dsp:nvSpPr>
        <dsp:cNvPr id="0" name=""/>
        <dsp:cNvSpPr/>
      </dsp:nvSpPr>
      <dsp:spPr>
        <a:xfrm>
          <a:off x="5835810" y="0"/>
          <a:ext cx="2984661" cy="1790797"/>
        </a:xfrm>
        <a:prstGeom prst="rect">
          <a:avLst/>
        </a:prstGeom>
        <a:solidFill>
          <a:schemeClr val="accent1">
            <a:shade val="80000"/>
            <a:hueOff val="-230040"/>
            <a:satOff val="5669"/>
            <a:lumOff val="1369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sp3d extrusionH="28000" prstMaterial="matte"/>
        </a:bodyPr>
        <a:lstStyle/>
        <a:p>
          <a:pPr lvl="0" algn="ctr" defTabSz="2044700">
            <a:lnSpc>
              <a:spcPct val="90000"/>
            </a:lnSpc>
            <a:spcBef>
              <a:spcPct val="0"/>
            </a:spcBef>
            <a:spcAft>
              <a:spcPct val="35000"/>
            </a:spcAft>
          </a:pPr>
          <a:r>
            <a:rPr lang="ru-RU" sz="4600" kern="1200" dirty="0" smtClean="0">
              <a:solidFill>
                <a:schemeClr val="accent6">
                  <a:lumMod val="50000"/>
                </a:schemeClr>
              </a:solidFill>
            </a:rPr>
            <a:t>реклама</a:t>
          </a:r>
          <a:endParaRPr lang="ru-RU" sz="4600" kern="1200" dirty="0">
            <a:solidFill>
              <a:schemeClr val="accent6">
                <a:lumMod val="50000"/>
              </a:schemeClr>
            </a:solidFill>
          </a:endParaRPr>
        </a:p>
      </dsp:txBody>
      <dsp:txXfrm>
        <a:off x="5835810" y="0"/>
        <a:ext cx="2984661" cy="1790797"/>
      </dsp:txXfrm>
    </dsp:sp>
    <dsp:sp modelId="{A1C37BA8-A4E1-4F83-9667-DC2C2E76AB8C}">
      <dsp:nvSpPr>
        <dsp:cNvPr id="0" name=""/>
        <dsp:cNvSpPr/>
      </dsp:nvSpPr>
      <dsp:spPr>
        <a:xfrm>
          <a:off x="179060" y="3121083"/>
          <a:ext cx="2984661" cy="1790797"/>
        </a:xfrm>
        <a:prstGeom prst="rect">
          <a:avLst/>
        </a:prstGeom>
        <a:solidFill>
          <a:schemeClr val="accent1">
            <a:shade val="80000"/>
            <a:hueOff val="-345061"/>
            <a:satOff val="8503"/>
            <a:lumOff val="20534"/>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sp3d extrusionH="28000" prstMaterial="matte"/>
        </a:bodyPr>
        <a:lstStyle/>
        <a:p>
          <a:pPr lvl="0" algn="ctr" defTabSz="2044700">
            <a:lnSpc>
              <a:spcPct val="90000"/>
            </a:lnSpc>
            <a:spcBef>
              <a:spcPct val="0"/>
            </a:spcBef>
            <a:spcAft>
              <a:spcPct val="35000"/>
            </a:spcAft>
          </a:pPr>
          <a:r>
            <a:rPr lang="ru-RU" sz="4600" kern="1200" dirty="0" smtClean="0">
              <a:solidFill>
                <a:schemeClr val="accent6">
                  <a:lumMod val="50000"/>
                </a:schemeClr>
              </a:solidFill>
            </a:rPr>
            <a:t>бухучет</a:t>
          </a:r>
          <a:endParaRPr lang="ru-RU" sz="4600" kern="1200" dirty="0">
            <a:solidFill>
              <a:schemeClr val="accent6">
                <a:lumMod val="50000"/>
              </a:schemeClr>
            </a:solidFill>
          </a:endParaRPr>
        </a:p>
      </dsp:txBody>
      <dsp:txXfrm>
        <a:off x="179060" y="3121083"/>
        <a:ext cx="2984661" cy="1790797"/>
      </dsp:txXfrm>
    </dsp:sp>
    <dsp:sp modelId="{9CE7720E-A2BF-462F-9CBF-3742148ADC95}">
      <dsp:nvSpPr>
        <dsp:cNvPr id="0" name=""/>
        <dsp:cNvSpPr/>
      </dsp:nvSpPr>
      <dsp:spPr>
        <a:xfrm>
          <a:off x="3621061" y="4185866"/>
          <a:ext cx="2984661" cy="1790797"/>
        </a:xfrm>
        <a:prstGeom prst="rect">
          <a:avLst/>
        </a:prstGeom>
        <a:solidFill>
          <a:schemeClr val="accent1">
            <a:shade val="80000"/>
            <a:hueOff val="-460081"/>
            <a:satOff val="11338"/>
            <a:lumOff val="27379"/>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sp3d extrusionH="28000" prstMaterial="matte"/>
        </a:bodyPr>
        <a:lstStyle/>
        <a:p>
          <a:pPr lvl="0" algn="ctr" defTabSz="2044700">
            <a:lnSpc>
              <a:spcPct val="90000"/>
            </a:lnSpc>
            <a:spcBef>
              <a:spcPct val="0"/>
            </a:spcBef>
            <a:spcAft>
              <a:spcPct val="35000"/>
            </a:spcAft>
          </a:pPr>
          <a:r>
            <a:rPr lang="ru-RU" sz="4600" kern="1200" dirty="0" smtClean="0">
              <a:solidFill>
                <a:schemeClr val="accent6">
                  <a:lumMod val="50000"/>
                </a:schemeClr>
              </a:solidFill>
            </a:rPr>
            <a:t>Финансы и кредит</a:t>
          </a:r>
          <a:endParaRPr lang="ru-RU" sz="4600" kern="1200" dirty="0">
            <a:solidFill>
              <a:schemeClr val="accent6">
                <a:lumMod val="50000"/>
              </a:schemeClr>
            </a:solidFill>
          </a:endParaRPr>
        </a:p>
      </dsp:txBody>
      <dsp:txXfrm>
        <a:off x="3621061" y="4185866"/>
        <a:ext cx="2984661" cy="1790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11F18-735F-48D2-A805-903C0C5029E1}">
      <dsp:nvSpPr>
        <dsp:cNvPr id="0" name=""/>
        <dsp:cNvSpPr/>
      </dsp:nvSpPr>
      <dsp:spPr>
        <a:xfrm>
          <a:off x="1068524" y="2672"/>
          <a:ext cx="3165679" cy="1899407"/>
        </a:xfrm>
        <a:prstGeom prst="rect">
          <a:avLst/>
        </a:prstGeom>
        <a:solidFill>
          <a:schemeClr val="accent1">
            <a:shade val="8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ru-RU" sz="2900" kern="1200" dirty="0" smtClean="0">
              <a:solidFill>
                <a:schemeClr val="tx1"/>
              </a:solidFill>
            </a:rPr>
            <a:t>маркетинг</a:t>
          </a:r>
          <a:endParaRPr lang="ru-RU" sz="2900" kern="1200" dirty="0">
            <a:solidFill>
              <a:schemeClr val="tx1"/>
            </a:solidFill>
          </a:endParaRPr>
        </a:p>
      </dsp:txBody>
      <dsp:txXfrm>
        <a:off x="1068524" y="2672"/>
        <a:ext cx="3165679" cy="1899407"/>
      </dsp:txXfrm>
    </dsp:sp>
    <dsp:sp modelId="{00E5AF6D-7F24-4D30-B7F6-83CB57A45C3E}">
      <dsp:nvSpPr>
        <dsp:cNvPr id="0" name=""/>
        <dsp:cNvSpPr/>
      </dsp:nvSpPr>
      <dsp:spPr>
        <a:xfrm>
          <a:off x="4608513" y="72000"/>
          <a:ext cx="3165679" cy="1899407"/>
        </a:xfrm>
        <a:prstGeom prst="rect">
          <a:avLst/>
        </a:prstGeom>
        <a:solidFill>
          <a:schemeClr val="accent1">
            <a:shade val="80000"/>
            <a:hueOff val="-115020"/>
            <a:satOff val="2834"/>
            <a:lumOff val="6845"/>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en-US" sz="2900" kern="1200" dirty="0" smtClean="0">
              <a:solidFill>
                <a:schemeClr val="tx1"/>
              </a:solidFill>
            </a:rPr>
            <a:t>IT</a:t>
          </a:r>
          <a:r>
            <a:rPr lang="ru-RU" sz="2900" kern="1200" dirty="0" smtClean="0">
              <a:solidFill>
                <a:schemeClr val="tx1"/>
              </a:solidFill>
            </a:rPr>
            <a:t>-технологии</a:t>
          </a:r>
          <a:endParaRPr lang="ru-RU" sz="2900" kern="1200" dirty="0">
            <a:solidFill>
              <a:schemeClr val="tx1"/>
            </a:solidFill>
          </a:endParaRPr>
        </a:p>
      </dsp:txBody>
      <dsp:txXfrm>
        <a:off x="4608513" y="72000"/>
        <a:ext cx="3165679" cy="1899407"/>
      </dsp:txXfrm>
    </dsp:sp>
    <dsp:sp modelId="{E009CD80-10E5-4419-A851-0286480A7B6F}">
      <dsp:nvSpPr>
        <dsp:cNvPr id="0" name=""/>
        <dsp:cNvSpPr/>
      </dsp:nvSpPr>
      <dsp:spPr>
        <a:xfrm>
          <a:off x="1068524" y="2218648"/>
          <a:ext cx="3165679" cy="1899407"/>
        </a:xfrm>
        <a:prstGeom prst="rect">
          <a:avLst/>
        </a:prstGeom>
        <a:solidFill>
          <a:schemeClr val="accent1">
            <a:shade val="80000"/>
            <a:hueOff val="-230040"/>
            <a:satOff val="5669"/>
            <a:lumOff val="1369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ru-RU" sz="2900" kern="1200" dirty="0" smtClean="0">
              <a:solidFill>
                <a:schemeClr val="tx1"/>
              </a:solidFill>
            </a:rPr>
            <a:t>Связи с общественностью</a:t>
          </a:r>
          <a:endParaRPr lang="ru-RU" sz="2900" kern="1200" dirty="0">
            <a:solidFill>
              <a:schemeClr val="tx1"/>
            </a:solidFill>
          </a:endParaRPr>
        </a:p>
      </dsp:txBody>
      <dsp:txXfrm>
        <a:off x="1068524" y="2218648"/>
        <a:ext cx="3165679" cy="1899407"/>
      </dsp:txXfrm>
    </dsp:sp>
    <dsp:sp modelId="{0C012B51-2884-496D-AFC7-D176AE24E253}">
      <dsp:nvSpPr>
        <dsp:cNvPr id="0" name=""/>
        <dsp:cNvSpPr/>
      </dsp:nvSpPr>
      <dsp:spPr>
        <a:xfrm>
          <a:off x="4550771" y="2218648"/>
          <a:ext cx="3165679" cy="1899407"/>
        </a:xfrm>
        <a:prstGeom prst="rect">
          <a:avLst/>
        </a:prstGeom>
        <a:solidFill>
          <a:schemeClr val="accent1">
            <a:shade val="80000"/>
            <a:hueOff val="-345061"/>
            <a:satOff val="8503"/>
            <a:lumOff val="20534"/>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ru-RU" sz="2900" kern="1200" dirty="0" smtClean="0">
              <a:solidFill>
                <a:schemeClr val="tx1"/>
              </a:solidFill>
            </a:rPr>
            <a:t>инженеры</a:t>
          </a:r>
          <a:endParaRPr lang="ru-RU" sz="2900" kern="1200" dirty="0">
            <a:solidFill>
              <a:schemeClr val="tx1"/>
            </a:solidFill>
          </a:endParaRPr>
        </a:p>
      </dsp:txBody>
      <dsp:txXfrm>
        <a:off x="4550771" y="2218648"/>
        <a:ext cx="3165679" cy="1899407"/>
      </dsp:txXfrm>
    </dsp:sp>
    <dsp:sp modelId="{609C2A49-8C20-43D4-B0D6-88C0BB9A22E3}">
      <dsp:nvSpPr>
        <dsp:cNvPr id="0" name=""/>
        <dsp:cNvSpPr/>
      </dsp:nvSpPr>
      <dsp:spPr>
        <a:xfrm>
          <a:off x="2809648" y="4434623"/>
          <a:ext cx="3165679" cy="1899407"/>
        </a:xfrm>
        <a:prstGeom prst="rect">
          <a:avLst/>
        </a:prstGeom>
        <a:solidFill>
          <a:schemeClr val="accent1">
            <a:shade val="80000"/>
            <a:hueOff val="-460081"/>
            <a:satOff val="11338"/>
            <a:lumOff val="27379"/>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ru-RU" sz="2900" kern="1200" dirty="0" smtClean="0">
              <a:solidFill>
                <a:schemeClr val="tx1"/>
              </a:solidFill>
            </a:rPr>
            <a:t>медицина</a:t>
          </a:r>
          <a:endParaRPr lang="ru-RU" sz="2900" kern="1200" dirty="0">
            <a:solidFill>
              <a:schemeClr val="tx1"/>
            </a:solidFill>
          </a:endParaRPr>
        </a:p>
      </dsp:txBody>
      <dsp:txXfrm>
        <a:off x="2809648" y="4434623"/>
        <a:ext cx="3165679" cy="189940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A6BBBB2-C138-4FA4-879D-1C1B60C92C68}" type="slidenum">
              <a:rPr lang="ru-RU" smtClean="0"/>
              <a:pPr/>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BBBB2-C138-4FA4-879D-1C1B60C92C68}" type="slidenum">
              <a:rPr lang="ru-RU" smtClean="0"/>
              <a:pPr/>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BBBB2-C138-4FA4-879D-1C1B60C92C68}" type="slidenum">
              <a:rPr lang="ru-RU" smtClean="0"/>
              <a:pPr/>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A6BBBB2-C138-4FA4-879D-1C1B60C92C68}" type="slidenum">
              <a:rPr lang="ru-RU" smtClean="0"/>
              <a:pPr/>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A6BBBB2-C138-4FA4-879D-1C1B60C92C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A6BBBB2-C138-4FA4-879D-1C1B60C92C68}" type="slidenum">
              <a:rPr lang="ru-RU" smtClean="0"/>
              <a:pPr/>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A6BBBB2-C138-4FA4-879D-1C1B60C92C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BBBB2-C138-4FA4-879D-1C1B60C92C68}" type="slidenum">
              <a:rPr lang="ru-RU" smtClean="0"/>
              <a:pPr/>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BBBB2-C138-4FA4-879D-1C1B60C92C68}" type="slidenum">
              <a:rPr lang="ru-RU" smtClean="0"/>
              <a:pPr/>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BBBB2-C138-4FA4-879D-1C1B60C92C68}" type="slidenum">
              <a:rPr lang="ru-RU" smtClean="0"/>
              <a:pPr/>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6EEE0BE-CAB7-41A3-8935-21DAE1D81E7B}" type="datetimeFigureOut">
              <a:rPr lang="ru-RU" smtClean="0"/>
              <a:pPr/>
              <a:t>29.10.2013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A6BBBB2-C138-4FA4-879D-1C1B60C92C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6EEE0BE-CAB7-41A3-8935-21DAE1D81E7B}" type="datetimeFigureOut">
              <a:rPr lang="ru-RU" smtClean="0"/>
              <a:pPr/>
              <a:t>29.10.2013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6BBBB2-C138-4FA4-879D-1C1B60C92C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757618"/>
          </a:xfrm>
        </p:spPr>
        <p:txBody>
          <a:bodyPr/>
          <a:lstStyle/>
          <a:p>
            <a:r>
              <a:rPr lang="ru-RU" dirty="0" smtClean="0"/>
              <a:t>Профсоюз- стратегический ресурс</a:t>
            </a:r>
            <a:endParaRPr lang="ru-RU" dirty="0"/>
          </a:p>
        </p:txBody>
      </p:sp>
      <p:sp>
        <p:nvSpPr>
          <p:cNvPr id="3" name="Содержимое 2"/>
          <p:cNvSpPr>
            <a:spLocks noGrp="1"/>
          </p:cNvSpPr>
          <p:nvPr>
            <p:ph idx="1"/>
          </p:nvPr>
        </p:nvSpPr>
        <p:spPr/>
        <p:txBody>
          <a:bodyPr/>
          <a:lstStyle/>
          <a:p>
            <a:endParaRPr lang="ru-RU" dirty="0" smtClean="0"/>
          </a:p>
          <a:p>
            <a:endParaRPr lang="ru-RU" dirty="0" smtClean="0"/>
          </a:p>
          <a:p>
            <a:r>
              <a:rPr lang="ru-RU" dirty="0" smtClean="0"/>
              <a:t>          Гражданского общества</a:t>
            </a:r>
            <a:endParaRPr lang="ru-RU" dirty="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xmlns="" val="1933539469"/>
              </p:ext>
            </p:extLst>
          </p:nvPr>
        </p:nvGraphicFramePr>
        <p:xfrm>
          <a:off x="323529" y="1554162"/>
          <a:ext cx="8668071" cy="4827165"/>
        </p:xfrm>
        <a:graphic>
          <a:graphicData uri="http://schemas.openxmlformats.org/drawingml/2006/table">
            <a:tbl>
              <a:tblPr firstRow="1" bandRow="1">
                <a:tableStyleId>{775DCB02-9BB8-47FD-8907-85C794F793BA}</a:tableStyleId>
              </a:tblPr>
              <a:tblGrid>
                <a:gridCol w="2889357"/>
                <a:gridCol w="2889357"/>
                <a:gridCol w="2889357"/>
              </a:tblGrid>
              <a:tr h="824150">
                <a:tc>
                  <a:txBody>
                    <a:bodyPr/>
                    <a:lstStyle/>
                    <a:p>
                      <a:r>
                        <a:rPr lang="ru-RU" dirty="0" smtClean="0"/>
                        <a:t>Для общества (государства)</a:t>
                      </a:r>
                      <a:endParaRPr lang="ru-RU" dirty="0"/>
                    </a:p>
                  </a:txBody>
                  <a:tcPr/>
                </a:tc>
                <a:tc>
                  <a:txBody>
                    <a:bodyPr/>
                    <a:lstStyle/>
                    <a:p>
                      <a:r>
                        <a:rPr lang="ru-RU" dirty="0" smtClean="0"/>
                        <a:t>Для работодателя</a:t>
                      </a:r>
                      <a:endParaRPr lang="ru-RU" dirty="0"/>
                    </a:p>
                  </a:txBody>
                  <a:tcPr/>
                </a:tc>
                <a:tc>
                  <a:txBody>
                    <a:bodyPr/>
                    <a:lstStyle/>
                    <a:p>
                      <a:r>
                        <a:rPr lang="ru-RU" dirty="0" smtClean="0"/>
                        <a:t>Для работника</a:t>
                      </a:r>
                      <a:endParaRPr lang="ru-RU" dirty="0"/>
                    </a:p>
                  </a:txBody>
                  <a:tcPr/>
                </a:tc>
              </a:tr>
              <a:tr h="4003015">
                <a:tc>
                  <a:txBody>
                    <a:bodyPr/>
                    <a:lstStyle/>
                    <a:p>
                      <a:r>
                        <a:rPr lang="ru-RU" sz="2000" dirty="0" smtClean="0"/>
                        <a:t>- соответствие закону (Конституция, ТКРФ)</a:t>
                      </a:r>
                    </a:p>
                    <a:p>
                      <a:r>
                        <a:rPr lang="ru-RU" sz="2000" dirty="0" smtClean="0"/>
                        <a:t>- достаточное количество продукта (ВВП,ВНП) </a:t>
                      </a:r>
                    </a:p>
                    <a:p>
                      <a:r>
                        <a:rPr lang="ru-RU" sz="2000" dirty="0" smtClean="0"/>
                        <a:t>- высокая производительность труда</a:t>
                      </a:r>
                    </a:p>
                    <a:p>
                      <a:r>
                        <a:rPr lang="ru-RU" sz="2000" dirty="0" smtClean="0"/>
                        <a:t>- высокое качество результатов труда</a:t>
                      </a:r>
                    </a:p>
                    <a:p>
                      <a:endParaRPr lang="ru-RU" sz="2000" dirty="0"/>
                    </a:p>
                  </a:txBody>
                  <a:tcPr/>
                </a:tc>
                <a:tc>
                  <a:txBody>
                    <a:bodyPr/>
                    <a:lstStyle/>
                    <a:p>
                      <a:r>
                        <a:rPr lang="ru-RU" sz="2000" dirty="0" smtClean="0"/>
                        <a:t>-рентабельность производства</a:t>
                      </a:r>
                    </a:p>
                    <a:p>
                      <a:r>
                        <a:rPr lang="ru-RU" sz="2000" dirty="0" smtClean="0"/>
                        <a:t>-  качество продукции</a:t>
                      </a:r>
                    </a:p>
                    <a:p>
                      <a:r>
                        <a:rPr lang="ru-RU" sz="2000" dirty="0" smtClean="0"/>
                        <a:t>- безопасность условий труда</a:t>
                      </a:r>
                    </a:p>
                    <a:p>
                      <a:r>
                        <a:rPr lang="ru-RU" sz="2000" dirty="0" smtClean="0"/>
                        <a:t>- высокая квалификация работника</a:t>
                      </a:r>
                    </a:p>
                    <a:p>
                      <a:endParaRPr lang="ru-RU" sz="2000" dirty="0"/>
                    </a:p>
                  </a:txBody>
                  <a:tcPr/>
                </a:tc>
                <a:tc>
                  <a:txBody>
                    <a:bodyPr/>
                    <a:lstStyle/>
                    <a:p>
                      <a:r>
                        <a:rPr lang="ru-RU" dirty="0" smtClean="0"/>
                        <a:t>- уровень оплаты труда и социальных</a:t>
                      </a:r>
                      <a:r>
                        <a:rPr lang="ru-RU" baseline="0" dirty="0" smtClean="0"/>
                        <a:t> </a:t>
                      </a:r>
                      <a:r>
                        <a:rPr lang="ru-RU" dirty="0" smtClean="0"/>
                        <a:t>гарантий</a:t>
                      </a:r>
                    </a:p>
                    <a:p>
                      <a:r>
                        <a:rPr lang="ru-RU" dirty="0" smtClean="0"/>
                        <a:t>-  безопасные условия и режим рабочего времени и отдыха</a:t>
                      </a:r>
                    </a:p>
                    <a:p>
                      <a:r>
                        <a:rPr lang="ru-RU" dirty="0" smtClean="0"/>
                        <a:t>- стабильность</a:t>
                      </a:r>
                    </a:p>
                    <a:p>
                      <a:r>
                        <a:rPr lang="ru-RU" dirty="0" smtClean="0"/>
                        <a:t>- участие в развитии производства</a:t>
                      </a:r>
                    </a:p>
                    <a:p>
                      <a:r>
                        <a:rPr lang="ru-RU" dirty="0" smtClean="0"/>
                        <a:t>-  повышение квалификации</a:t>
                      </a:r>
                    </a:p>
                    <a:p>
                      <a:endParaRPr lang="ru-RU" dirty="0"/>
                    </a:p>
                  </a:txBody>
                  <a:tcPr/>
                </a:tc>
              </a:tr>
            </a:tbl>
          </a:graphicData>
        </a:graphic>
      </p:graphicFrame>
      <p:sp>
        <p:nvSpPr>
          <p:cNvPr id="4" name="Заголовок 3"/>
          <p:cNvSpPr>
            <a:spLocks noGrp="1"/>
          </p:cNvSpPr>
          <p:nvPr>
            <p:ph type="title"/>
          </p:nvPr>
        </p:nvSpPr>
        <p:spPr/>
        <p:txBody>
          <a:bodyPr>
            <a:normAutofit fontScale="90000"/>
          </a:bodyPr>
          <a:lstStyle/>
          <a:p>
            <a:r>
              <a:rPr lang="ru-RU" dirty="0" smtClean="0">
                <a:solidFill>
                  <a:schemeClr val="accent6">
                    <a:lumMod val="75000"/>
                  </a:schemeClr>
                </a:solidFill>
              </a:rPr>
              <a:t>Общее и особенное в определении критериев достойного труда</a:t>
            </a:r>
            <a:endParaRPr lang="ru-RU" dirty="0">
              <a:solidFill>
                <a:schemeClr val="accent6">
                  <a:lumMod val="75000"/>
                </a:schemeClr>
              </a:solidFill>
            </a:endParaRPr>
          </a:p>
        </p:txBody>
      </p:sp>
    </p:spTree>
    <p:extLst>
      <p:ext uri="{BB962C8B-B14F-4D97-AF65-F5344CB8AC3E}">
        <p14:creationId xmlns:p14="http://schemas.microsoft.com/office/powerpoint/2010/main" xmlns="" val="395778379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04"/>
            <a:ext cx="9036496" cy="1178768"/>
          </a:xfrm>
        </p:spPr>
        <p:txBody>
          <a:bodyPr>
            <a:normAutofit fontScale="90000"/>
          </a:bodyPr>
          <a:lstStyle/>
          <a:p>
            <a:r>
              <a:rPr lang="ru-RU" i="1" dirty="0" smtClean="0">
                <a:solidFill>
                  <a:srgbClr val="C00000"/>
                </a:solidFill>
              </a:rPr>
              <a:t>РОЛЬ </a:t>
            </a:r>
            <a:r>
              <a:rPr lang="ru-RU" i="1" dirty="0" err="1" smtClean="0">
                <a:solidFill>
                  <a:srgbClr val="C00000"/>
                </a:solidFill>
              </a:rPr>
              <a:t>ПрофсоюзОВ</a:t>
            </a:r>
            <a:r>
              <a:rPr lang="ru-RU" i="1" dirty="0" smtClean="0">
                <a:solidFill>
                  <a:srgbClr val="C00000"/>
                </a:solidFill>
              </a:rPr>
              <a:t> в современном обществе. Профсоюзы выступают за:</a:t>
            </a:r>
            <a:endParaRPr lang="ru-RU" i="1" dirty="0">
              <a:solidFill>
                <a:srgbClr val="C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57158" y="1385393"/>
            <a:ext cx="8652636" cy="5472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504127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chemeClr val="accent1">
                    <a:lumMod val="50000"/>
                  </a:schemeClr>
                </a:solidFill>
              </a:rPr>
              <a:t>Российский рынок  труда и современная молодежь</a:t>
            </a:r>
            <a:endParaRPr lang="ru-RU" i="1" dirty="0">
              <a:solidFill>
                <a:schemeClr val="accent1">
                  <a:lumMod val="50000"/>
                </a:schemeClr>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1880248476"/>
              </p:ext>
            </p:extLst>
          </p:nvPr>
        </p:nvGraphicFramePr>
        <p:xfrm>
          <a:off x="0" y="1554163"/>
          <a:ext cx="9036050" cy="5043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251520" y="1749655"/>
            <a:ext cx="8640960" cy="914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accent6">
                    <a:lumMod val="75000"/>
                  </a:schemeClr>
                </a:solidFill>
              </a:rPr>
              <a:t>МОЛОДЕЖЬ-35% ТРУДОСПОСОБНОГО НАСЕЛЕНИЯ РОССИИ</a:t>
            </a:r>
            <a:endParaRPr lang="ru-RU" sz="3600" b="1" dirty="0">
              <a:solidFill>
                <a:schemeClr val="accent6">
                  <a:lumMod val="75000"/>
                </a:schemeClr>
              </a:solidFill>
            </a:endParaRPr>
          </a:p>
        </p:txBody>
      </p:sp>
    </p:spTree>
    <p:extLst>
      <p:ext uri="{BB962C8B-B14F-4D97-AF65-F5344CB8AC3E}">
        <p14:creationId xmlns:p14="http://schemas.microsoft.com/office/powerpoint/2010/main" xmlns="" val="88951662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тенденции молодежного рынка труда в </a:t>
            </a:r>
            <a:r>
              <a:rPr lang="ru-RU" dirty="0" smtClean="0"/>
              <a:t>Новосибирске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71600" y="1783556"/>
            <a:ext cx="7416824" cy="4813796"/>
          </a:xfrm>
        </p:spPr>
      </p:pic>
    </p:spTree>
    <p:extLst>
      <p:ext uri="{BB962C8B-B14F-4D97-AF65-F5344CB8AC3E}">
        <p14:creationId xmlns:p14="http://schemas.microsoft.com/office/powerpoint/2010/main" xmlns="" val="260639159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Престижные профессии по данным ВЦИОМ на 2013 год</a:t>
            </a:r>
            <a:endParaRPr lang="ru-RU" dirty="0"/>
          </a:p>
        </p:txBody>
      </p:sp>
      <p:pic>
        <p:nvPicPr>
          <p:cNvPr id="4" name="Объект 3"/>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07504" y="1628800"/>
            <a:ext cx="4320480" cy="4752528"/>
          </a:xfrm>
        </p:spPr>
      </p:pic>
      <p:sp>
        <p:nvSpPr>
          <p:cNvPr id="5" name="Объект 4"/>
          <p:cNvSpPr>
            <a:spLocks noGrp="1"/>
          </p:cNvSpPr>
          <p:nvPr>
            <p:ph sz="half" idx="2"/>
          </p:nvPr>
        </p:nvSpPr>
        <p:spPr>
          <a:xfrm>
            <a:off x="4499992" y="1600200"/>
            <a:ext cx="4491608" cy="4724400"/>
          </a:xfrm>
        </p:spPr>
        <p:txBody>
          <a:bodyPr>
            <a:normAutofit/>
          </a:bodyPr>
          <a:lstStyle/>
          <a:p>
            <a:r>
              <a:rPr lang="ru-RU" sz="3600" b="1" dirty="0" smtClean="0">
                <a:solidFill>
                  <a:schemeClr val="bg2">
                    <a:lumMod val="25000"/>
                  </a:schemeClr>
                </a:solidFill>
              </a:rPr>
              <a:t>Россияне называют престижными профессии:</a:t>
            </a:r>
          </a:p>
          <a:p>
            <a:r>
              <a:rPr lang="ru-RU" sz="3600" b="1" dirty="0" smtClean="0">
                <a:solidFill>
                  <a:schemeClr val="bg2">
                    <a:lumMod val="25000"/>
                  </a:schemeClr>
                </a:solidFill>
              </a:rPr>
              <a:t>Юриста</a:t>
            </a:r>
          </a:p>
          <a:p>
            <a:r>
              <a:rPr lang="ru-RU" sz="3600" b="1" dirty="0" smtClean="0">
                <a:solidFill>
                  <a:schemeClr val="bg2">
                    <a:lumMod val="25000"/>
                  </a:schemeClr>
                </a:solidFill>
              </a:rPr>
              <a:t>Врача</a:t>
            </a:r>
          </a:p>
          <a:p>
            <a:r>
              <a:rPr lang="ru-RU" sz="3600" b="1" dirty="0" smtClean="0">
                <a:solidFill>
                  <a:schemeClr val="bg2">
                    <a:lumMod val="25000"/>
                  </a:schemeClr>
                </a:solidFill>
              </a:rPr>
              <a:t>Экономиста</a:t>
            </a:r>
          </a:p>
          <a:p>
            <a:endParaRPr lang="ru-RU" sz="3600" dirty="0"/>
          </a:p>
        </p:txBody>
      </p:sp>
    </p:spTree>
    <p:extLst>
      <p:ext uri="{BB962C8B-B14F-4D97-AF65-F5344CB8AC3E}">
        <p14:creationId xmlns:p14="http://schemas.microsoft.com/office/powerpoint/2010/main" xmlns="" val="132853246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solidFill>
                  <a:schemeClr val="accent4">
                    <a:lumMod val="75000"/>
                  </a:schemeClr>
                </a:solidFill>
              </a:rPr>
              <a:t>Будущее рынка рабочей силы в России. Перспективные профессии</a:t>
            </a:r>
            <a:endParaRPr lang="ru-RU" dirty="0">
              <a:solidFill>
                <a:schemeClr val="accent4">
                  <a:lumMod val="75000"/>
                </a:schemeClr>
              </a:solidFill>
            </a:endParaRPr>
          </a:p>
        </p:txBody>
      </p:sp>
      <p:sp>
        <p:nvSpPr>
          <p:cNvPr id="6" name="Объект 5"/>
          <p:cNvSpPr>
            <a:spLocks noGrp="1"/>
          </p:cNvSpPr>
          <p:nvPr>
            <p:ph idx="1"/>
          </p:nvPr>
        </p:nvSpPr>
        <p:spPr>
          <a:xfrm>
            <a:off x="304800" y="1554162"/>
            <a:ext cx="8659688" cy="5115198"/>
          </a:xfrm>
        </p:spPr>
        <p:txBody>
          <a:bodyPr>
            <a:normAutofit/>
          </a:bodyPr>
          <a:lstStyle/>
          <a:p>
            <a:endParaRPr lang="ru-RU" b="1" dirty="0" smtClean="0">
              <a:solidFill>
                <a:schemeClr val="accent6">
                  <a:lumMod val="75000"/>
                </a:schemeClr>
              </a:solidFill>
            </a:endParaRPr>
          </a:p>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7611" y="1628800"/>
            <a:ext cx="7620000" cy="4896544"/>
          </a:xfrm>
          <a:prstGeom prst="rect">
            <a:avLst/>
          </a:prstGeom>
        </p:spPr>
      </p:pic>
    </p:spTree>
    <p:extLst>
      <p:ext uri="{BB962C8B-B14F-4D97-AF65-F5344CB8AC3E}">
        <p14:creationId xmlns:p14="http://schemas.microsoft.com/office/powerpoint/2010/main" xmlns="" val="370986849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xmlns="" val="1149788765"/>
              </p:ext>
            </p:extLst>
          </p:nvPr>
        </p:nvGraphicFramePr>
        <p:xfrm>
          <a:off x="323528" y="548680"/>
          <a:ext cx="882047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7129690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xmlns="" val="3661945337"/>
              </p:ext>
            </p:extLst>
          </p:nvPr>
        </p:nvGraphicFramePr>
        <p:xfrm>
          <a:off x="107504" y="260648"/>
          <a:ext cx="878497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1015759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ТРУДОВЫЕ ПРАВА МОЛОДЕЖИ</a:t>
            </a:r>
            <a:endParaRPr lang="ru-RU" dirty="0">
              <a:solidFill>
                <a:srgbClr val="C00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04800" y="1746409"/>
            <a:ext cx="4191000" cy="4431982"/>
          </a:xfrm>
        </p:spPr>
      </p:pic>
      <p:sp>
        <p:nvSpPr>
          <p:cNvPr id="4" name="Объект 3"/>
          <p:cNvSpPr>
            <a:spLocks noGrp="1"/>
          </p:cNvSpPr>
          <p:nvPr>
            <p:ph sz="half" idx="2"/>
          </p:nvPr>
        </p:nvSpPr>
        <p:spPr/>
        <p:txBody>
          <a:bodyPr>
            <a:normAutofit fontScale="92500"/>
          </a:bodyPr>
          <a:lstStyle/>
          <a:p>
            <a:r>
              <a:rPr lang="ru-RU" dirty="0" smtClean="0">
                <a:solidFill>
                  <a:schemeClr val="accent4">
                    <a:lumMod val="50000"/>
                  </a:schemeClr>
                </a:solidFill>
              </a:rPr>
              <a:t>НАЧАЛО ИСЧИСЛЕНИЯ ТРУДОВОГО СТАЖА С МОМЕНТА ПРИНЯТИЯ НА РАБОТУ</a:t>
            </a:r>
          </a:p>
          <a:p>
            <a:r>
              <a:rPr lang="ru-RU" dirty="0" smtClean="0"/>
              <a:t>ОТЧИСЛЕНИЕ СТРАХОВЫХ ВЗНОСОВ В ПЕНСИОННЫЙ ФОНД</a:t>
            </a:r>
          </a:p>
          <a:p>
            <a:r>
              <a:rPr lang="ru-RU" dirty="0" smtClean="0"/>
              <a:t>ВЫПЛАТА ЗАРАБОТНОЙ ПЛАТЫ</a:t>
            </a:r>
          </a:p>
          <a:p>
            <a:r>
              <a:rPr lang="ru-RU" dirty="0" smtClean="0"/>
              <a:t>СОЦИАЛЬНОЕ СТРАХОВАНИЕ</a:t>
            </a:r>
          </a:p>
          <a:p>
            <a:endParaRPr lang="ru-RU" dirty="0"/>
          </a:p>
        </p:txBody>
      </p:sp>
      <p:sp>
        <p:nvSpPr>
          <p:cNvPr id="6" name="TextBox 5"/>
          <p:cNvSpPr txBox="1"/>
          <p:nvPr/>
        </p:nvSpPr>
        <p:spPr>
          <a:xfrm>
            <a:off x="1187624" y="2852936"/>
            <a:ext cx="2016224" cy="1446550"/>
          </a:xfrm>
          <a:prstGeom prst="rect">
            <a:avLst/>
          </a:prstGeom>
          <a:noFill/>
        </p:spPr>
        <p:txBody>
          <a:bodyPr wrap="square" rtlCol="0">
            <a:spAutoFit/>
          </a:bodyPr>
          <a:lstStyle/>
          <a:p>
            <a:r>
              <a:rPr lang="ru-RU" sz="4400" b="1" i="1" dirty="0" smtClean="0">
                <a:solidFill>
                  <a:schemeClr val="accent6">
                    <a:lumMod val="50000"/>
                  </a:schemeClr>
                </a:solidFill>
              </a:rPr>
              <a:t>Важно</a:t>
            </a:r>
          </a:p>
          <a:p>
            <a:r>
              <a:rPr lang="ru-RU" sz="4400" b="1" i="1" dirty="0" smtClean="0">
                <a:solidFill>
                  <a:schemeClr val="accent6">
                    <a:lumMod val="50000"/>
                  </a:schemeClr>
                </a:solidFill>
              </a:rPr>
              <a:t>Знать!!!</a:t>
            </a:r>
            <a:endParaRPr lang="ru-RU" sz="4400" b="1" i="1" dirty="0">
              <a:solidFill>
                <a:schemeClr val="accent6">
                  <a:lumMod val="50000"/>
                </a:schemeClr>
              </a:solidFill>
            </a:endParaRPr>
          </a:p>
        </p:txBody>
      </p:sp>
    </p:spTree>
    <p:extLst>
      <p:ext uri="{BB962C8B-B14F-4D97-AF65-F5344CB8AC3E}">
        <p14:creationId xmlns:p14="http://schemas.microsoft.com/office/powerpoint/2010/main" xmlns="" val="254828057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ТРУДОВЫЕ ПРАВА МОЛОДЕЖИ</a:t>
            </a:r>
            <a:endParaRPr lang="ru-RU" dirty="0">
              <a:solidFill>
                <a:srgbClr val="FF0000"/>
              </a:solidFill>
            </a:endParaRPr>
          </a:p>
        </p:txBody>
      </p:sp>
      <p:sp>
        <p:nvSpPr>
          <p:cNvPr id="3" name="Объект 2"/>
          <p:cNvSpPr>
            <a:spLocks noGrp="1"/>
          </p:cNvSpPr>
          <p:nvPr>
            <p:ph sz="half" idx="1"/>
          </p:nvPr>
        </p:nvSpPr>
        <p:spPr/>
        <p:txBody>
          <a:bodyPr/>
          <a:lstStyle/>
          <a:p>
            <a:r>
              <a:rPr lang="ru-RU" dirty="0" smtClean="0"/>
              <a:t>ПРЕДОСТАВЛЕНИЕ ОПЛАЧИВАЕМОГО ОТПУСКА</a:t>
            </a:r>
          </a:p>
          <a:p>
            <a:r>
              <a:rPr lang="ru-RU" dirty="0" smtClean="0"/>
              <a:t>ВЫХОДНЫЕ ДНИ</a:t>
            </a:r>
          </a:p>
          <a:p>
            <a:r>
              <a:rPr lang="ru-RU" dirty="0" smtClean="0"/>
              <a:t>СОБЛЮДЕНИЕ РЕЖИМА РАБОЧЕГО ВРЕМЕНИ, УСТАНОВЛЕННОГО ТК</a:t>
            </a:r>
            <a:endParaRPr lang="ru-RU" dirty="0"/>
          </a:p>
        </p:txBody>
      </p:sp>
      <p:sp>
        <p:nvSpPr>
          <p:cNvPr id="4" name="Объект 3"/>
          <p:cNvSpPr>
            <a:spLocks noGrp="1"/>
          </p:cNvSpPr>
          <p:nvPr>
            <p:ph sz="half" idx="2"/>
          </p:nvPr>
        </p:nvSpPr>
        <p:spPr/>
        <p:txBody>
          <a:bodyPr/>
          <a:lstStyle/>
          <a:p>
            <a:r>
              <a:rPr lang="ru-RU" dirty="0" smtClean="0"/>
              <a:t>ОТСТАИВАНИЕ СВОИХ ПРАВ В ИНДИВИДУАЛЬНОМ И КОЛЛЕКТИВНОМ ТРУДОВОМ СПОРЕ, ВПЛОТЬДО ОБРАЩЕНИЯ В СУД</a:t>
            </a:r>
          </a:p>
          <a:p>
            <a:r>
              <a:rPr lang="ru-RU" dirty="0" smtClean="0"/>
              <a:t>ИНФОРМАЦИЯ ОТ РАБОТОДАТЕЛЯ</a:t>
            </a:r>
            <a:endParaRPr lang="ru-RU" dirty="0"/>
          </a:p>
        </p:txBody>
      </p:sp>
    </p:spTree>
    <p:extLst>
      <p:ext uri="{BB962C8B-B14F-4D97-AF65-F5344CB8AC3E}">
        <p14:creationId xmlns:p14="http://schemas.microsoft.com/office/powerpoint/2010/main" xmlns="" val="142668548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p:cNvSpPr txBox="1">
            <a:spLocks/>
          </p:cNvSpPr>
          <p:nvPr/>
        </p:nvSpPr>
        <p:spPr bwMode="auto">
          <a:xfrm>
            <a:off x="1019701" y="605119"/>
            <a:ext cx="3859307" cy="1304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0" cap="none" spc="0" normalizeH="0" baseline="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rPr>
              <a:t>Профсоюз </a:t>
            </a:r>
          </a:p>
        </p:txBody>
      </p:sp>
      <p:pic>
        <p:nvPicPr>
          <p:cNvPr id="4098" name="Picture 2" descr="http://www.dou597.edusite.ru/images/p65_profsoyuz.jpg"/>
          <p:cNvPicPr>
            <a:picLocks noChangeAspect="1" noChangeArrowheads="1"/>
          </p:cNvPicPr>
          <p:nvPr/>
        </p:nvPicPr>
        <p:blipFill>
          <a:blip r:embed="rId2" cstate="email"/>
          <a:srcRect/>
          <a:stretch>
            <a:fillRect/>
          </a:stretch>
        </p:blipFill>
        <p:spPr bwMode="auto">
          <a:xfrm>
            <a:off x="-39203" y="224737"/>
            <a:ext cx="1369323" cy="1483901"/>
          </a:xfrm>
          <a:prstGeom prst="rect">
            <a:avLst/>
          </a:prstGeom>
          <a:ln>
            <a:noFill/>
          </a:ln>
          <a:effectLst>
            <a:softEdge rad="112500"/>
          </a:effectLst>
        </p:spPr>
      </p:pic>
      <p:sp>
        <p:nvSpPr>
          <p:cNvPr id="3" name="Содержимое 2"/>
          <p:cNvSpPr>
            <a:spLocks noGrp="1"/>
          </p:cNvSpPr>
          <p:nvPr>
            <p:ph idx="1"/>
          </p:nvPr>
        </p:nvSpPr>
        <p:spPr>
          <a:xfrm>
            <a:off x="7" y="2338919"/>
            <a:ext cx="8643263" cy="3230607"/>
          </a:xfrm>
        </p:spPr>
        <p:txBody>
          <a:bodyPr/>
          <a:lstStyle/>
          <a:p>
            <a:pPr algn="just">
              <a:buNone/>
            </a:pPr>
            <a:r>
              <a:rPr lang="ru-RU" sz="2400" b="1" dirty="0" smtClean="0">
                <a:solidFill>
                  <a:schemeClr val="tx2">
                    <a:lumMod val="50000"/>
                  </a:schemeClr>
                </a:solidFill>
                <a:latin typeface="Tahoma" pitchFamily="34" charset="0"/>
                <a:ea typeface="Tahoma" pitchFamily="34" charset="0"/>
                <a:cs typeface="Tahoma" pitchFamily="34" charset="0"/>
              </a:rPr>
              <a:t>		Профессиональный союз –  </a:t>
            </a:r>
            <a:r>
              <a:rPr lang="ru-RU" sz="2400" dirty="0" smtClean="0"/>
              <a:t>добровольное общественное объединение граждан, связанных общими производственными, профессиональными интересами по роду их деятельности, создаваемое в целях представительства и защиты их социально-трудовых прав и интересов (ст.2 ФЗ «О профессиональных союзах, их правах и гарантиях деятельности»).</a:t>
            </a:r>
            <a:endParaRPr lang="ru-RU" sz="2400" dirty="0" smtClean="0">
              <a:solidFill>
                <a:schemeClr val="tx2">
                  <a:lumMod val="50000"/>
                </a:schemeClr>
              </a:solidFill>
              <a:latin typeface="Tahoma" pitchFamily="34" charset="0"/>
              <a:ea typeface="Tahoma" pitchFamily="34" charset="0"/>
              <a:cs typeface="Tahoma"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Гарантии молодежи</a:t>
            </a:r>
            <a:endParaRPr lang="ru-RU" dirty="0">
              <a:solidFill>
                <a:srgbClr val="C00000"/>
              </a:solidFill>
            </a:endParaRPr>
          </a:p>
        </p:txBody>
      </p:sp>
      <p:sp>
        <p:nvSpPr>
          <p:cNvPr id="3" name="Объект 2"/>
          <p:cNvSpPr>
            <a:spLocks noGrp="1"/>
          </p:cNvSpPr>
          <p:nvPr>
            <p:ph sz="half" idx="1"/>
          </p:nvPr>
        </p:nvSpPr>
        <p:spPr/>
        <p:txBody>
          <a:bodyPr>
            <a:normAutofit fontScale="92500" lnSpcReduction="10000"/>
          </a:bodyPr>
          <a:lstStyle/>
          <a:p>
            <a:r>
              <a:rPr lang="ru-RU" dirty="0" smtClean="0">
                <a:solidFill>
                  <a:schemeClr val="accent1">
                    <a:lumMod val="50000"/>
                  </a:schemeClr>
                </a:solidFill>
              </a:rPr>
              <a:t>СОХРАНЕНИЕ РАБОЧЕГО МЕСТА</a:t>
            </a:r>
          </a:p>
          <a:p>
            <a:r>
              <a:rPr lang="ru-RU" dirty="0" smtClean="0">
                <a:solidFill>
                  <a:schemeClr val="accent1">
                    <a:lumMod val="50000"/>
                  </a:schemeClr>
                </a:solidFill>
              </a:rPr>
              <a:t>ПРИЕМ НА РАБОТУ НА УСЛОВИЯХ ПОСТОЯННОГО ТРУДОВОГО ДОГОВОРА</a:t>
            </a:r>
          </a:p>
          <a:p>
            <a:r>
              <a:rPr lang="ru-RU" dirty="0" smtClean="0">
                <a:solidFill>
                  <a:schemeClr val="accent1">
                    <a:lumMod val="50000"/>
                  </a:schemeClr>
                </a:solidFill>
              </a:rPr>
              <a:t>ВЫПОЛНЕНИЕ ТРУДОВЫХ ОБЯЗАННОСТЕЙ СТРОГО ПО ДОГОВОРУ</a:t>
            </a:r>
            <a:endParaRPr lang="ru-RU" dirty="0">
              <a:solidFill>
                <a:schemeClr val="accent1">
                  <a:lumMod val="50000"/>
                </a:schemeClr>
              </a:solidFill>
            </a:endParaRPr>
          </a:p>
        </p:txBody>
      </p:sp>
      <p:sp>
        <p:nvSpPr>
          <p:cNvPr id="4" name="Объект 3"/>
          <p:cNvSpPr>
            <a:spLocks noGrp="1"/>
          </p:cNvSpPr>
          <p:nvPr>
            <p:ph sz="half" idx="2"/>
          </p:nvPr>
        </p:nvSpPr>
        <p:spPr/>
        <p:txBody>
          <a:bodyPr>
            <a:normAutofit fontScale="92500" lnSpcReduction="10000"/>
          </a:bodyPr>
          <a:lstStyle/>
          <a:p>
            <a:r>
              <a:rPr lang="ru-RU" dirty="0" smtClean="0">
                <a:solidFill>
                  <a:schemeClr val="accent1">
                    <a:lumMod val="50000"/>
                  </a:schemeClr>
                </a:solidFill>
              </a:rPr>
              <a:t>ВЫПЛАТА УСТАНОВЛЕННОГО РАЗМЕРА ЗАРАБОТНОЙ ПЛАТЫ</a:t>
            </a:r>
          </a:p>
          <a:p>
            <a:r>
              <a:rPr lang="ru-RU" dirty="0" smtClean="0">
                <a:solidFill>
                  <a:schemeClr val="accent1">
                    <a:lumMod val="50000"/>
                  </a:schemeClr>
                </a:solidFill>
              </a:rPr>
              <a:t>НЕУХУДШЕНИЕ УСЛОВИЙ ТРУДА</a:t>
            </a:r>
          </a:p>
          <a:p>
            <a:r>
              <a:rPr lang="ru-RU" dirty="0" smtClean="0">
                <a:solidFill>
                  <a:schemeClr val="accent1">
                    <a:lumMod val="50000"/>
                  </a:schemeClr>
                </a:solidFill>
              </a:rPr>
              <a:t>ВЫДЕЛЕНИЕ КВОТЫ ДЛЯ ТРУДОУСТРОЙСТВА МОЛОДЕЖИ</a:t>
            </a:r>
          </a:p>
          <a:p>
            <a:endParaRPr lang="ru-RU" dirty="0"/>
          </a:p>
        </p:txBody>
      </p:sp>
    </p:spTree>
    <p:extLst>
      <p:ext uri="{BB962C8B-B14F-4D97-AF65-F5344CB8AC3E}">
        <p14:creationId xmlns:p14="http://schemas.microsoft.com/office/powerpoint/2010/main" xmlns="" val="369451810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ГАРАНТИИ МОЛОДЕЖИ</a:t>
            </a:r>
            <a:endParaRPr lang="ru-RU" dirty="0">
              <a:solidFill>
                <a:srgbClr val="C00000"/>
              </a:solidFill>
            </a:endParaRPr>
          </a:p>
        </p:txBody>
      </p:sp>
      <p:sp>
        <p:nvSpPr>
          <p:cNvPr id="3" name="Объект 2"/>
          <p:cNvSpPr>
            <a:spLocks noGrp="1"/>
          </p:cNvSpPr>
          <p:nvPr>
            <p:ph sz="half" idx="1"/>
          </p:nvPr>
        </p:nvSpPr>
        <p:spPr>
          <a:xfrm>
            <a:off x="0" y="1600200"/>
            <a:ext cx="4139952" cy="4724400"/>
          </a:xfrm>
        </p:spPr>
        <p:txBody>
          <a:bodyPr>
            <a:normAutofit fontScale="92500"/>
          </a:bodyPr>
          <a:lstStyle/>
          <a:p>
            <a:r>
              <a:rPr lang="ru-RU" dirty="0" smtClean="0">
                <a:solidFill>
                  <a:schemeClr val="accent1">
                    <a:lumMod val="50000"/>
                  </a:schemeClr>
                </a:solidFill>
              </a:rPr>
              <a:t>ПРОХОЖДЕНИЕ БЕСПЛАТНОГО МЕДИЦИНСКОГО ОСМОТРА ПРИ ПРИЕМЕ НА РАБОТУ</a:t>
            </a:r>
          </a:p>
          <a:p>
            <a:r>
              <a:rPr lang="ru-RU" dirty="0" smtClean="0">
                <a:solidFill>
                  <a:schemeClr val="accent1">
                    <a:lumMod val="50000"/>
                  </a:schemeClr>
                </a:solidFill>
              </a:rPr>
              <a:t>УМЕНЬШЕНИЕ ОБЪЕМА НЕДЕЛЬНОГО РАБОЧЕГО ВРЕМЕНИ(</a:t>
            </a:r>
            <a:r>
              <a:rPr lang="ru-RU" sz="2400" dirty="0" smtClean="0">
                <a:solidFill>
                  <a:schemeClr val="accent1">
                    <a:lumMod val="50000"/>
                  </a:schemeClr>
                </a:solidFill>
              </a:rPr>
              <a:t>ДЛЯ НЕСОВЕРШЕНОЛЕТНИХ</a:t>
            </a:r>
            <a:r>
              <a:rPr lang="ru-RU" dirty="0" smtClean="0">
                <a:solidFill>
                  <a:schemeClr val="accent1">
                    <a:lumMod val="50000"/>
                  </a:schemeClr>
                </a:solidFill>
              </a:rPr>
              <a:t>)</a:t>
            </a:r>
            <a:endParaRPr lang="ru-RU" dirty="0">
              <a:solidFill>
                <a:schemeClr val="accent1">
                  <a:lumMod val="50000"/>
                </a:schemeClr>
              </a:solidFill>
            </a:endParaRPr>
          </a:p>
        </p:txBody>
      </p:sp>
      <p:sp>
        <p:nvSpPr>
          <p:cNvPr id="4" name="Объект 3"/>
          <p:cNvSpPr>
            <a:spLocks noGrp="1"/>
          </p:cNvSpPr>
          <p:nvPr>
            <p:ph sz="half" idx="2"/>
          </p:nvPr>
        </p:nvSpPr>
        <p:spPr>
          <a:xfrm>
            <a:off x="4067944" y="1600200"/>
            <a:ext cx="5076056" cy="4724400"/>
          </a:xfrm>
        </p:spPr>
        <p:txBody>
          <a:bodyPr>
            <a:normAutofit fontScale="92500"/>
          </a:bodyPr>
          <a:lstStyle/>
          <a:p>
            <a:r>
              <a:rPr lang="ru-RU" dirty="0" smtClean="0">
                <a:solidFill>
                  <a:schemeClr val="accent1">
                    <a:lumMod val="50000"/>
                  </a:schemeClr>
                </a:solidFill>
              </a:rPr>
              <a:t>СНИЖЕНИЕ НОРМ ДОПУСТИМЫХ НАГРУЗОК ПРИ ПЕРЕНОСЕ И ПОДНЯТИИ ТЯЖЕСТЕЙ </a:t>
            </a:r>
          </a:p>
          <a:p>
            <a:pPr marL="0" indent="0">
              <a:buNone/>
            </a:pPr>
            <a:r>
              <a:rPr lang="ru-RU" dirty="0" smtClean="0">
                <a:solidFill>
                  <a:schemeClr val="accent1">
                    <a:lumMod val="50000"/>
                  </a:schemeClr>
                </a:solidFill>
              </a:rPr>
              <a:t>   (</a:t>
            </a:r>
            <a:r>
              <a:rPr lang="ru-RU" sz="2400" dirty="0" smtClean="0">
                <a:solidFill>
                  <a:schemeClr val="accent1">
                    <a:lumMod val="50000"/>
                  </a:schemeClr>
                </a:solidFill>
              </a:rPr>
              <a:t>ДЛЯ НЕСОВЕРШЕННОЛЕТНИХ</a:t>
            </a:r>
            <a:r>
              <a:rPr lang="ru-RU" dirty="0" smtClean="0">
                <a:solidFill>
                  <a:schemeClr val="accent1">
                    <a:lumMod val="50000"/>
                  </a:schemeClr>
                </a:solidFill>
              </a:rPr>
              <a:t>)</a:t>
            </a:r>
          </a:p>
          <a:p>
            <a:pPr marL="0" indent="0">
              <a:buNone/>
            </a:pPr>
            <a:endParaRPr lang="ru-RU" dirty="0">
              <a:solidFill>
                <a:schemeClr val="accent1">
                  <a:lumMod val="50000"/>
                </a:schemeClr>
              </a:solidFill>
            </a:endParaRPr>
          </a:p>
        </p:txBody>
      </p:sp>
    </p:spTree>
    <p:extLst>
      <p:ext uri="{BB962C8B-B14F-4D97-AF65-F5344CB8AC3E}">
        <p14:creationId xmlns:p14="http://schemas.microsoft.com/office/powerpoint/2010/main" xmlns="" val="357025990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Знать свои трудовые права нужно в любом возрасте!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43608" y="1412776"/>
            <a:ext cx="6984776" cy="5303837"/>
          </a:xfrm>
        </p:spPr>
      </p:pic>
    </p:spTree>
    <p:extLst>
      <p:ext uri="{BB962C8B-B14F-4D97-AF65-F5344CB8AC3E}">
        <p14:creationId xmlns:p14="http://schemas.microsoft.com/office/powerpoint/2010/main" xmlns="" val="62052302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solidFill>
                  <a:srgbClr val="C00000"/>
                </a:solidFill>
              </a:rPr>
              <a:t>Чем поможет профсоюз</a:t>
            </a:r>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11560" y="1628800"/>
            <a:ext cx="3528392" cy="4680520"/>
          </a:xfrm>
        </p:spPr>
      </p:pic>
      <p:sp>
        <p:nvSpPr>
          <p:cNvPr id="6" name="Объект 5"/>
          <p:cNvSpPr>
            <a:spLocks noGrp="1"/>
          </p:cNvSpPr>
          <p:nvPr>
            <p:ph sz="half" idx="2"/>
          </p:nvPr>
        </p:nvSpPr>
        <p:spPr/>
        <p:txBody>
          <a:bodyPr>
            <a:normAutofit fontScale="77500" lnSpcReduction="20000"/>
          </a:bodyPr>
          <a:lstStyle/>
          <a:p>
            <a:r>
              <a:rPr lang="ru-RU" b="1" dirty="0"/>
              <a:t>поможет отстоять перед властными структурами свои права в борьбе за достойную жизнь!</a:t>
            </a:r>
          </a:p>
          <a:p>
            <a:r>
              <a:rPr lang="ru-RU" b="1" dirty="0"/>
              <a:t> через </a:t>
            </a:r>
            <a:r>
              <a:rPr lang="ru-RU" b="1" dirty="0" smtClean="0"/>
              <a:t>коллективные </a:t>
            </a:r>
            <a:r>
              <a:rPr lang="ru-RU" b="1" dirty="0"/>
              <a:t>договоры и соглашения поможет решить свои социально-экономические проблемы</a:t>
            </a:r>
          </a:p>
          <a:p>
            <a:r>
              <a:rPr lang="ru-RU" b="1" dirty="0"/>
              <a:t> вовлечение в Профсоюз  способствует формированию  активной гражданской позиции</a:t>
            </a:r>
            <a:r>
              <a:rPr lang="ru-RU" dirty="0"/>
              <a:t>.</a:t>
            </a:r>
          </a:p>
          <a:p>
            <a:endParaRPr lang="ru-RU" dirty="0"/>
          </a:p>
        </p:txBody>
      </p:sp>
    </p:spTree>
    <p:extLst>
      <p:ext uri="{BB962C8B-B14F-4D97-AF65-F5344CB8AC3E}">
        <p14:creationId xmlns:p14="http://schemas.microsoft.com/office/powerpoint/2010/main" xmlns="" val="424097832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Подведем итоги</a:t>
            </a:r>
            <a:endParaRPr lang="ru-RU" dirty="0">
              <a:solidFill>
                <a:srgbClr val="C00000"/>
              </a:solidFill>
            </a:endParaRPr>
          </a:p>
        </p:txBody>
      </p:sp>
      <p:sp>
        <p:nvSpPr>
          <p:cNvPr id="3" name="Объект 2"/>
          <p:cNvSpPr>
            <a:spLocks noGrp="1"/>
          </p:cNvSpPr>
          <p:nvPr>
            <p:ph idx="1"/>
          </p:nvPr>
        </p:nvSpPr>
        <p:spPr>
          <a:xfrm>
            <a:off x="0" y="1554162"/>
            <a:ext cx="8991600" cy="5115198"/>
          </a:xfrm>
        </p:spPr>
        <p:txBody>
          <a:bodyPr/>
          <a:lstStyle/>
          <a:p>
            <a:r>
              <a:rPr lang="ru-RU" dirty="0" smtClean="0"/>
              <a:t>Достойный труд-залог успешного развития личности, общества и государства</a:t>
            </a:r>
          </a:p>
          <a:p>
            <a:r>
              <a:rPr lang="ru-RU" dirty="0"/>
              <a:t>Молодежь должна продуманно выбирать свой трудовой путь</a:t>
            </a:r>
          </a:p>
          <a:p>
            <a:r>
              <a:rPr lang="ru-RU" dirty="0" smtClean="0"/>
              <a:t>Знание трудовых прав-защита от неправомерных действий</a:t>
            </a:r>
          </a:p>
          <a:p>
            <a:r>
              <a:rPr lang="ru-RU" dirty="0" smtClean="0"/>
              <a:t>Там, где есть сильная профсоюзная организация, работник защищен</a:t>
            </a:r>
          </a:p>
          <a:p>
            <a:endParaRPr lang="ru-RU" dirty="0"/>
          </a:p>
        </p:txBody>
      </p:sp>
    </p:spTree>
    <p:extLst>
      <p:ext uri="{BB962C8B-B14F-4D97-AF65-F5344CB8AC3E}">
        <p14:creationId xmlns:p14="http://schemas.microsoft.com/office/powerpoint/2010/main" xmlns="" val="381845184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idx="4294967295"/>
          </p:nvPr>
        </p:nvSpPr>
        <p:spPr>
          <a:xfrm>
            <a:off x="960437" y="468319"/>
            <a:ext cx="8183563" cy="708025"/>
          </a:xfrm>
        </p:spPr>
        <p:txBody>
          <a:bodyPr/>
          <a:lstStyle/>
          <a:p>
            <a:r>
              <a:rPr lang="ru-RU" dirty="0" smtClean="0">
                <a:solidFill>
                  <a:srgbClr val="808000"/>
                </a:solidFill>
              </a:rPr>
              <a:t>Ситуация 1.</a:t>
            </a:r>
            <a:endParaRPr lang="ru-RU" dirty="0">
              <a:solidFill>
                <a:srgbClr val="808000"/>
              </a:solidFill>
            </a:endParaRPr>
          </a:p>
        </p:txBody>
      </p:sp>
      <p:sp>
        <p:nvSpPr>
          <p:cNvPr id="3" name="Содержимое 2"/>
          <p:cNvSpPr>
            <a:spLocks noGrp="1"/>
          </p:cNvSpPr>
          <p:nvPr>
            <p:ph idx="4294967295"/>
          </p:nvPr>
        </p:nvSpPr>
        <p:spPr>
          <a:xfrm>
            <a:off x="1" y="1545671"/>
            <a:ext cx="7420131" cy="5066145"/>
          </a:xfrm>
        </p:spPr>
        <p:txBody>
          <a:bodyPr>
            <a:noAutofit/>
          </a:bodyPr>
          <a:lstStyle/>
          <a:p>
            <a:pPr indent="0" algn="just">
              <a:buFont typeface="Wingdings" pitchFamily="2" charset="2"/>
              <a:buNone/>
            </a:pPr>
            <a:r>
              <a:rPr lang="ru-RU" sz="2000" dirty="0" smtClean="0">
                <a:latin typeface="Tahoma" pitchFamily="34" charset="0"/>
                <a:ea typeface="Tahoma" pitchFamily="34" charset="0"/>
                <a:cs typeface="Tahoma" pitchFamily="34" charset="0"/>
              </a:rPr>
              <a:t>	После окончания школы самая активная участница театрального кружка, любимица школы Маша Медведева пыталась поступить в театральный институт, но не удачно. Нигде не работая, она дома читала книги, слушала музыку, танцевала. Родители пытались устроить ее на работу почтальоном, работником Сбербанка по выплате пенсий. Однако она всякий раз отказывалась, отвечая, что согласно Конституции, труд в нашей стране свободен и доброволен и каждый вправе выбирать себе профессию. Кроме того, в РФ принудительный труд запрещен.</a:t>
            </a:r>
            <a:endParaRPr lang="ru-RU" sz="1800" dirty="0" smtClean="0">
              <a:latin typeface="Tahoma" pitchFamily="34" charset="0"/>
              <a:ea typeface="Tahoma" pitchFamily="34" charset="0"/>
              <a:cs typeface="Tahoma" pitchFamily="34" charset="0"/>
            </a:endParaRPr>
          </a:p>
          <a:p>
            <a:pPr indent="0" algn="just">
              <a:lnSpc>
                <a:spcPct val="120000"/>
              </a:lnSpc>
              <a:buFont typeface="Wingdings" pitchFamily="2" charset="2"/>
              <a:buNone/>
            </a:pPr>
            <a:r>
              <a:rPr lang="ru-RU" sz="2600" b="1" i="1" dirty="0" smtClean="0">
                <a:latin typeface="Tahoma" pitchFamily="34" charset="0"/>
                <a:ea typeface="Tahoma" pitchFamily="34" charset="0"/>
                <a:cs typeface="Tahoma" pitchFamily="34" charset="0"/>
              </a:rPr>
              <a:t>	</a:t>
            </a:r>
            <a:r>
              <a:rPr lang="ru-RU" sz="2400" b="1" i="1" dirty="0" smtClean="0">
                <a:latin typeface="Tahoma" pitchFamily="34" charset="0"/>
                <a:ea typeface="Tahoma" pitchFamily="34" charset="0"/>
                <a:cs typeface="Tahoma" pitchFamily="34" charset="0"/>
              </a:rPr>
              <a:t>Кто прав в данной ситуации, Наташа или ее родители?</a:t>
            </a:r>
            <a:endParaRPr lang="ru-RU" sz="2600" b="1" i="1" dirty="0">
              <a:latin typeface="Tahoma" pitchFamily="34" charset="0"/>
              <a:ea typeface="Tahoma" pitchFamily="34" charset="0"/>
              <a:cs typeface="Tahoma" pitchFamily="34" charset="0"/>
            </a:endParaRPr>
          </a:p>
        </p:txBody>
      </p:sp>
      <p:sp>
        <p:nvSpPr>
          <p:cNvPr id="4" name="TextBox 3">
            <a:hlinkClick r:id="rId2" action="ppaction://hlinksldjump"/>
          </p:cNvPr>
          <p:cNvSpPr txBox="1"/>
          <p:nvPr/>
        </p:nvSpPr>
        <p:spPr>
          <a:xfrm>
            <a:off x="7791877" y="6242483"/>
            <a:ext cx="144783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chemeClr val="accent3">
                    <a:lumMod val="40000"/>
                    <a:lumOff val="60000"/>
                  </a:schemeClr>
                </a:solidFill>
                <a:effectLst>
                  <a:outerShdw blurRad="76200" dist="50800" dir="5400000" algn="tl" rotWithShape="0">
                    <a:srgbClr val="000000">
                      <a:alpha val="65000"/>
                    </a:srgbClr>
                  </a:outerShdw>
                </a:effectLst>
                <a:latin typeface="+mj-lt"/>
              </a:rPr>
              <a:t>ВОЗВРАТ</a:t>
            </a:r>
            <a:endParaRPr lang="ru-RU" b="1" spc="50" dirty="0">
              <a:ln w="11430"/>
              <a:solidFill>
                <a:schemeClr val="accent3">
                  <a:lumMod val="40000"/>
                  <a:lumOff val="60000"/>
                </a:schemeClr>
              </a:solidFill>
              <a:effectLst>
                <a:outerShdw blurRad="76200" dist="50800" dir="5400000" algn="tl" rotWithShape="0">
                  <a:srgbClr val="000000">
                    <a:alpha val="65000"/>
                  </a:srgbClr>
                </a:outerShdw>
              </a:effectLst>
              <a:latin typeface="+mj-lt"/>
            </a:endParaRPr>
          </a:p>
        </p:txBody>
      </p:sp>
      <p:pic>
        <p:nvPicPr>
          <p:cNvPr id="2050" name="Picture 2" descr="2494_030509"/>
          <p:cNvPicPr>
            <a:picLocks noChangeAspect="1" noChangeArrowheads="1"/>
          </p:cNvPicPr>
          <p:nvPr/>
        </p:nvPicPr>
        <p:blipFill>
          <a:blip r:embed="rId3" cstate="email"/>
          <a:srcRect/>
          <a:stretch>
            <a:fillRect/>
          </a:stretch>
        </p:blipFill>
        <p:spPr bwMode="auto">
          <a:xfrm>
            <a:off x="6001494" y="6"/>
            <a:ext cx="2863121" cy="2119039"/>
          </a:xfrm>
          <a:prstGeom prst="rect">
            <a:avLst/>
          </a:prstGeom>
          <a:ln>
            <a:noFill/>
          </a:ln>
          <a:effectLst>
            <a:softEdge rad="317500"/>
          </a:effectLst>
        </p:spPr>
      </p:pic>
    </p:spTree>
    <p:extLst>
      <p:ext uri="{BB962C8B-B14F-4D97-AF65-F5344CB8AC3E}">
        <p14:creationId xmlns:p14="http://schemas.microsoft.com/office/powerpoint/2010/main" xmlns="" val="41785913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idx="4294967295"/>
          </p:nvPr>
        </p:nvSpPr>
        <p:spPr>
          <a:xfrm>
            <a:off x="576469" y="427044"/>
            <a:ext cx="7029451" cy="777875"/>
          </a:xfrm>
        </p:spPr>
        <p:txBody>
          <a:bodyPr>
            <a:normAutofit/>
          </a:bodyPr>
          <a:lstStyle/>
          <a:p>
            <a:r>
              <a:rPr lang="ru-RU" dirty="0" smtClean="0">
                <a:solidFill>
                  <a:srgbClr val="808000"/>
                </a:solidFill>
              </a:rPr>
              <a:t>Ситуация 2.</a:t>
            </a:r>
            <a:endParaRPr lang="ru-RU" dirty="0"/>
          </a:p>
        </p:txBody>
      </p:sp>
      <p:sp>
        <p:nvSpPr>
          <p:cNvPr id="6" name="Содержимое 5"/>
          <p:cNvSpPr>
            <a:spLocks noGrp="1"/>
          </p:cNvSpPr>
          <p:nvPr>
            <p:ph idx="4294967295"/>
          </p:nvPr>
        </p:nvSpPr>
        <p:spPr>
          <a:xfrm>
            <a:off x="290953" y="2063731"/>
            <a:ext cx="8573663" cy="4178751"/>
          </a:xfrm>
        </p:spPr>
        <p:txBody>
          <a:bodyPr>
            <a:noAutofit/>
          </a:bodyPr>
          <a:lstStyle/>
          <a:p>
            <a:pPr marL="0" indent="720725" algn="just">
              <a:buNone/>
            </a:pPr>
            <a:r>
              <a:rPr lang="ru-RU" sz="2000" dirty="0" smtClean="0">
                <a:latin typeface="Tahoma" pitchFamily="34" charset="0"/>
                <a:ea typeface="Tahoma" pitchFamily="34" charset="0"/>
                <a:cs typeface="Tahoma" pitchFamily="34" charset="0"/>
              </a:rPr>
              <a:t>В ходе прокурорской  проверки в г.Боровичи Новгородской области, было выяснено, что предприниматель </a:t>
            </a:r>
            <a:r>
              <a:rPr lang="ru-RU" sz="2000" dirty="0" err="1" smtClean="0">
                <a:latin typeface="Tahoma" pitchFamily="34" charset="0"/>
                <a:ea typeface="Tahoma" pitchFamily="34" charset="0"/>
                <a:cs typeface="Tahoma" pitchFamily="34" charset="0"/>
              </a:rPr>
              <a:t>Лавретьев</a:t>
            </a:r>
            <a:r>
              <a:rPr lang="ru-RU" sz="2000" dirty="0" smtClean="0">
                <a:latin typeface="Tahoma" pitchFamily="34" charset="0"/>
                <a:ea typeface="Tahoma" pitchFamily="34" charset="0"/>
                <a:cs typeface="Tahoma" pitchFamily="34" charset="0"/>
              </a:rPr>
              <a:t> И.В. не заключал в письменной форме трудовые договоры с несовершеннолетними, также новые сотрудники не проходили медицинский осмотр.</a:t>
            </a:r>
          </a:p>
          <a:p>
            <a:pPr marL="0" indent="720725" algn="just">
              <a:buNone/>
            </a:pPr>
            <a:endParaRPr lang="ru-RU" sz="2000" dirty="0" smtClean="0">
              <a:latin typeface="Tahoma" pitchFamily="34" charset="0"/>
              <a:ea typeface="Tahoma" pitchFamily="34" charset="0"/>
              <a:cs typeface="Tahoma" pitchFamily="34" charset="0"/>
            </a:endParaRPr>
          </a:p>
          <a:p>
            <a:pPr marL="0" indent="720725" algn="just">
              <a:buNone/>
            </a:pPr>
            <a:r>
              <a:rPr lang="ru-RU" sz="2200" b="1" i="1" dirty="0" smtClean="0">
                <a:latin typeface="Tahoma" pitchFamily="34" charset="0"/>
                <a:ea typeface="Tahoma" pitchFamily="34" charset="0"/>
                <a:cs typeface="Tahoma" pitchFamily="34" charset="0"/>
              </a:rPr>
              <a:t>Может ли прокуратура Новгородской области привлечь индивидуального предпринимателя </a:t>
            </a:r>
            <a:r>
              <a:rPr lang="ru-RU" sz="2200" b="1" i="1" dirty="0" err="1" smtClean="0">
                <a:latin typeface="Tahoma" pitchFamily="34" charset="0"/>
                <a:ea typeface="Tahoma" pitchFamily="34" charset="0"/>
                <a:cs typeface="Tahoma" pitchFamily="34" charset="0"/>
              </a:rPr>
              <a:t>Лавретьева</a:t>
            </a:r>
            <a:r>
              <a:rPr lang="ru-RU" sz="2200" b="1" i="1" dirty="0" smtClean="0">
                <a:latin typeface="Tahoma" pitchFamily="34" charset="0"/>
                <a:ea typeface="Tahoma" pitchFamily="34" charset="0"/>
                <a:cs typeface="Tahoma" pitchFamily="34" charset="0"/>
              </a:rPr>
              <a:t> И.В. к административной ответственности? Почему?</a:t>
            </a:r>
            <a:endParaRPr lang="ru-RU" sz="2200" b="1" i="1" dirty="0">
              <a:latin typeface="Tahoma" pitchFamily="34" charset="0"/>
              <a:ea typeface="Tahoma" pitchFamily="34" charset="0"/>
              <a:cs typeface="Tahoma" pitchFamily="34" charset="0"/>
            </a:endParaRPr>
          </a:p>
        </p:txBody>
      </p:sp>
      <p:sp>
        <p:nvSpPr>
          <p:cNvPr id="4" name="TextBox 3">
            <a:hlinkClick r:id="rId2" action="ppaction://hlinksldjump"/>
          </p:cNvPr>
          <p:cNvSpPr txBox="1"/>
          <p:nvPr/>
        </p:nvSpPr>
        <p:spPr>
          <a:xfrm>
            <a:off x="7791877" y="6242483"/>
            <a:ext cx="144783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chemeClr val="accent3">
                    <a:lumMod val="40000"/>
                    <a:lumOff val="60000"/>
                  </a:schemeClr>
                </a:solidFill>
                <a:effectLst>
                  <a:outerShdw blurRad="76200" dist="50800" dir="5400000" algn="tl" rotWithShape="0">
                    <a:srgbClr val="000000">
                      <a:alpha val="65000"/>
                    </a:srgbClr>
                  </a:outerShdw>
                </a:effectLst>
                <a:latin typeface="+mj-lt"/>
              </a:rPr>
              <a:t>ВОЗВРАТ</a:t>
            </a:r>
            <a:endParaRPr lang="ru-RU" b="1" spc="50" dirty="0">
              <a:ln w="11430"/>
              <a:solidFill>
                <a:schemeClr val="accent3">
                  <a:lumMod val="40000"/>
                  <a:lumOff val="60000"/>
                </a:schemeClr>
              </a:solidFill>
              <a:effectLst>
                <a:outerShdw blurRad="76200" dist="50800" dir="5400000" algn="tl" rotWithShape="0">
                  <a:srgbClr val="000000">
                    <a:alpha val="65000"/>
                  </a:srgbClr>
                </a:outerShdw>
              </a:effectLst>
              <a:latin typeface="+mj-lt"/>
            </a:endParaRPr>
          </a:p>
        </p:txBody>
      </p:sp>
      <p:pic>
        <p:nvPicPr>
          <p:cNvPr id="3074" name="Picture 2" descr="48469212_together2"/>
          <p:cNvPicPr>
            <a:picLocks noChangeAspect="1" noChangeArrowheads="1"/>
          </p:cNvPicPr>
          <p:nvPr/>
        </p:nvPicPr>
        <p:blipFill>
          <a:blip r:embed="rId3" cstate="email"/>
          <a:stretch>
            <a:fillRect/>
          </a:stretch>
        </p:blipFill>
        <p:spPr bwMode="auto">
          <a:xfrm>
            <a:off x="5564105" y="427044"/>
            <a:ext cx="2804040" cy="1636693"/>
          </a:xfrm>
          <a:prstGeom prst="rect">
            <a:avLst/>
          </a:prstGeom>
          <a:noFill/>
          <a:ln w="9525">
            <a:noFill/>
            <a:miter lim="800000"/>
            <a:headEnd/>
            <a:tailEnd/>
          </a:ln>
        </p:spPr>
      </p:pic>
    </p:spTree>
    <p:extLst>
      <p:ext uri="{BB962C8B-B14F-4D97-AF65-F5344CB8AC3E}">
        <p14:creationId xmlns:p14="http://schemas.microsoft.com/office/powerpoint/2010/main" xmlns="" val="304316781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idx="4294967295"/>
          </p:nvPr>
        </p:nvSpPr>
        <p:spPr>
          <a:xfrm>
            <a:off x="449708" y="687394"/>
            <a:ext cx="3605213" cy="784225"/>
          </a:xfrm>
        </p:spPr>
        <p:txBody>
          <a:bodyPr>
            <a:normAutofit/>
          </a:bodyPr>
          <a:lstStyle/>
          <a:p>
            <a:r>
              <a:rPr lang="ru-RU" dirty="0" smtClean="0">
                <a:solidFill>
                  <a:srgbClr val="808000"/>
                </a:solidFill>
              </a:rPr>
              <a:t>Ситуация 3.</a:t>
            </a:r>
            <a:endParaRPr lang="ru-RU" dirty="0"/>
          </a:p>
        </p:txBody>
      </p:sp>
      <p:sp>
        <p:nvSpPr>
          <p:cNvPr id="3" name="Содержимое 2"/>
          <p:cNvSpPr>
            <a:spLocks noGrp="1"/>
          </p:cNvSpPr>
          <p:nvPr>
            <p:ph idx="4294967295"/>
          </p:nvPr>
        </p:nvSpPr>
        <p:spPr>
          <a:xfrm>
            <a:off x="0" y="1471613"/>
            <a:ext cx="8483600" cy="2950485"/>
          </a:xfrm>
        </p:spPr>
        <p:txBody>
          <a:bodyPr>
            <a:noAutofit/>
          </a:bodyPr>
          <a:lstStyle/>
          <a:p>
            <a:pPr algn="just">
              <a:buFont typeface="Wingdings" pitchFamily="2" charset="2"/>
              <a:buNone/>
            </a:pPr>
            <a:r>
              <a:rPr lang="ru-RU" sz="1800" dirty="0" smtClean="0">
                <a:latin typeface="Tahoma" pitchFamily="34" charset="0"/>
                <a:ea typeface="Tahoma" pitchFamily="34" charset="0"/>
                <a:cs typeface="Tahoma" pitchFamily="34" charset="0"/>
              </a:rPr>
              <a:t>		</a:t>
            </a:r>
            <a:r>
              <a:rPr lang="ru-RU" sz="2000" dirty="0" smtClean="0">
                <a:latin typeface="Tahoma" pitchFamily="34" charset="0"/>
                <a:ea typeface="Tahoma" pitchFamily="34" charset="0"/>
                <a:cs typeface="Tahoma" pitchFamily="34" charset="0"/>
              </a:rPr>
              <a:t>Семнадцатилетняя Катя Семенова после школы устроилась в почтовое отделение доставщиком телеграмм. Проработав 3 месяца, она подала заявление с просьбой предоставить ей отпуск, поскольку ее мама приобрела две туристические путевки, и она хотела бы с ней съездить отдохнуть. Начальник почтового отделения отказала ей в просьбе, заявив, что отпуск еще надо заработать.</a:t>
            </a:r>
            <a:endParaRPr lang="ru-RU" sz="1800" dirty="0" smtClean="0">
              <a:latin typeface="Tahoma" pitchFamily="34" charset="0"/>
              <a:ea typeface="Tahoma" pitchFamily="34" charset="0"/>
              <a:cs typeface="Tahoma" pitchFamily="34" charset="0"/>
            </a:endParaRPr>
          </a:p>
          <a:p>
            <a:pPr algn="just">
              <a:buFont typeface="Wingdings" pitchFamily="2" charset="2"/>
              <a:buNone/>
            </a:pPr>
            <a:endParaRPr lang="ru-RU" sz="1800" dirty="0" smtClean="0">
              <a:latin typeface="Tahoma" pitchFamily="34" charset="0"/>
              <a:ea typeface="Tahoma" pitchFamily="34" charset="0"/>
              <a:cs typeface="Tahoma" pitchFamily="34" charset="0"/>
            </a:endParaRPr>
          </a:p>
          <a:p>
            <a:pPr algn="just">
              <a:buFont typeface="Wingdings" pitchFamily="2" charset="2"/>
              <a:buNone/>
            </a:pPr>
            <a:r>
              <a:rPr lang="ru-RU" sz="2400" b="1" i="1" dirty="0" smtClean="0">
                <a:latin typeface="Tahoma" pitchFamily="34" charset="0"/>
                <a:ea typeface="Tahoma" pitchFamily="34" charset="0"/>
                <a:cs typeface="Tahoma" pitchFamily="34" charset="0"/>
              </a:rPr>
              <a:t>		Законен ли отказ? Почему?</a:t>
            </a:r>
          </a:p>
          <a:p>
            <a:pPr algn="just"/>
            <a:endParaRPr lang="ru-RU" sz="1800" dirty="0">
              <a:latin typeface="Tahoma" pitchFamily="34" charset="0"/>
              <a:ea typeface="Tahoma" pitchFamily="34" charset="0"/>
              <a:cs typeface="Tahoma" pitchFamily="34" charset="0"/>
            </a:endParaRPr>
          </a:p>
        </p:txBody>
      </p:sp>
      <p:pic>
        <p:nvPicPr>
          <p:cNvPr id="3074" name="Picture 2" descr="i (3)"/>
          <p:cNvPicPr>
            <a:picLocks noChangeAspect="1" noChangeArrowheads="1"/>
          </p:cNvPicPr>
          <p:nvPr/>
        </p:nvPicPr>
        <p:blipFill>
          <a:blip r:embed="rId2" cstate="print"/>
          <a:srcRect/>
          <a:stretch>
            <a:fillRect/>
          </a:stretch>
        </p:blipFill>
        <p:spPr bwMode="auto">
          <a:xfrm>
            <a:off x="5952044" y="3237040"/>
            <a:ext cx="2713781" cy="3620960"/>
          </a:xfrm>
          <a:prstGeom prst="rect">
            <a:avLst/>
          </a:prstGeom>
          <a:ln>
            <a:noFill/>
          </a:ln>
          <a:effectLst>
            <a:outerShdw blurRad="292100" dist="139700" dir="2700000" algn="tl" rotWithShape="0">
              <a:srgbClr val="333333">
                <a:alpha val="65000"/>
              </a:srgbClr>
            </a:outerShdw>
          </a:effectLst>
        </p:spPr>
      </p:pic>
      <p:sp>
        <p:nvSpPr>
          <p:cNvPr id="4" name="TextBox 3">
            <a:hlinkClick r:id="rId3" action="ppaction://hlinksldjump"/>
          </p:cNvPr>
          <p:cNvSpPr txBox="1"/>
          <p:nvPr/>
        </p:nvSpPr>
        <p:spPr>
          <a:xfrm>
            <a:off x="7791877" y="6242483"/>
            <a:ext cx="144783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chemeClr val="accent3">
                    <a:lumMod val="40000"/>
                    <a:lumOff val="60000"/>
                  </a:schemeClr>
                </a:solidFill>
                <a:effectLst>
                  <a:outerShdw blurRad="76200" dist="50800" dir="5400000" algn="tl" rotWithShape="0">
                    <a:srgbClr val="000000">
                      <a:alpha val="65000"/>
                    </a:srgbClr>
                  </a:outerShdw>
                </a:effectLst>
                <a:latin typeface="+mj-lt"/>
              </a:rPr>
              <a:t>ВОЗВРАТ</a:t>
            </a:r>
            <a:endParaRPr lang="ru-RU" b="1" spc="50" dirty="0">
              <a:ln w="11430"/>
              <a:solidFill>
                <a:schemeClr val="accent3">
                  <a:lumMod val="40000"/>
                  <a:lumOff val="60000"/>
                </a:schemeClr>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xmlns="" val="130806973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1)"/>
          <p:cNvPicPr>
            <a:picLocks noChangeAspect="1" noChangeArrowheads="1"/>
          </p:cNvPicPr>
          <p:nvPr/>
        </p:nvPicPr>
        <p:blipFill>
          <a:blip r:embed="rId2" cstate="email"/>
          <a:stretch>
            <a:fillRect/>
          </a:stretch>
        </p:blipFill>
        <p:spPr bwMode="auto">
          <a:xfrm>
            <a:off x="6310471" y="462491"/>
            <a:ext cx="2320912" cy="2571659"/>
          </a:xfrm>
          <a:prstGeom prst="rect">
            <a:avLst/>
          </a:prstGeom>
          <a:ln>
            <a:noFill/>
          </a:ln>
          <a:effectLst>
            <a:softEdge rad="112500"/>
          </a:effectLst>
        </p:spPr>
      </p:pic>
      <p:sp>
        <p:nvSpPr>
          <p:cNvPr id="2" name="Название 1"/>
          <p:cNvSpPr>
            <a:spLocks noGrp="1"/>
          </p:cNvSpPr>
          <p:nvPr>
            <p:ph type="title" idx="4294967295"/>
          </p:nvPr>
        </p:nvSpPr>
        <p:spPr>
          <a:xfrm>
            <a:off x="725517" y="1373332"/>
            <a:ext cx="3432175" cy="673100"/>
          </a:xfrm>
        </p:spPr>
        <p:txBody>
          <a:bodyPr>
            <a:normAutofit/>
          </a:bodyPr>
          <a:lstStyle/>
          <a:p>
            <a:r>
              <a:rPr lang="ru-RU" dirty="0" smtClean="0">
                <a:solidFill>
                  <a:srgbClr val="808000"/>
                </a:solidFill>
              </a:rPr>
              <a:t>Ситуация 3.</a:t>
            </a:r>
            <a:endParaRPr lang="ru-RU" dirty="0"/>
          </a:p>
        </p:txBody>
      </p:sp>
      <p:sp>
        <p:nvSpPr>
          <p:cNvPr id="3" name="Содержимое 2"/>
          <p:cNvSpPr>
            <a:spLocks noGrp="1"/>
          </p:cNvSpPr>
          <p:nvPr>
            <p:ph idx="4294967295"/>
          </p:nvPr>
        </p:nvSpPr>
        <p:spPr>
          <a:xfrm>
            <a:off x="9" y="2854042"/>
            <a:ext cx="8864607" cy="4240501"/>
          </a:xfrm>
        </p:spPr>
        <p:txBody>
          <a:bodyPr>
            <a:normAutofit/>
          </a:bodyPr>
          <a:lstStyle/>
          <a:p>
            <a:pPr algn="just">
              <a:buNone/>
            </a:pPr>
            <a:r>
              <a:rPr lang="ru-RU" sz="2000" dirty="0" smtClean="0">
                <a:latin typeface="Tahoma" pitchFamily="34" charset="0"/>
                <a:ea typeface="Tahoma" pitchFamily="34" charset="0"/>
                <a:cs typeface="Tahoma" pitchFamily="34" charset="0"/>
              </a:rPr>
              <a:t>		По представлению прокуратуры к административной ответственности с наложением административного штрафа привлечена владелец круглосуточного магазина «Виноградная лоза» индивидуальный предприниматель Кузнецова А.А., привлекшая к работе в своем магазине в качестве продавца алкогольной продукции и табачных изделий семнадцатилетнюю </a:t>
            </a:r>
            <a:r>
              <a:rPr lang="ru-RU" sz="2000" dirty="0" err="1" smtClean="0">
                <a:latin typeface="Tahoma" pitchFamily="34" charset="0"/>
                <a:ea typeface="Tahoma" pitchFamily="34" charset="0"/>
                <a:cs typeface="Tahoma" pitchFamily="34" charset="0"/>
              </a:rPr>
              <a:t>Абасову</a:t>
            </a:r>
            <a:r>
              <a:rPr lang="ru-RU" sz="2000" dirty="0" smtClean="0">
                <a:latin typeface="Tahoma" pitchFamily="34" charset="0"/>
                <a:ea typeface="Tahoma" pitchFamily="34" charset="0"/>
                <a:cs typeface="Tahoma" pitchFamily="34" charset="0"/>
              </a:rPr>
              <a:t> Галину.</a:t>
            </a:r>
          </a:p>
          <a:p>
            <a:pPr>
              <a:buNone/>
            </a:pPr>
            <a:endParaRPr lang="ru-RU" sz="2000" dirty="0" smtClean="0">
              <a:latin typeface="Tahoma" pitchFamily="34" charset="0"/>
              <a:ea typeface="Tahoma" pitchFamily="34" charset="0"/>
              <a:cs typeface="Tahoma" pitchFamily="34" charset="0"/>
            </a:endParaRPr>
          </a:p>
          <a:p>
            <a:pPr algn="just">
              <a:buNone/>
            </a:pPr>
            <a:r>
              <a:rPr lang="ru-RU" sz="2000" dirty="0" smtClean="0">
                <a:latin typeface="Tahoma" pitchFamily="34" charset="0"/>
                <a:ea typeface="Tahoma" pitchFamily="34" charset="0"/>
                <a:cs typeface="Tahoma" pitchFamily="34" charset="0"/>
              </a:rPr>
              <a:t>		</a:t>
            </a:r>
            <a:r>
              <a:rPr lang="ru-RU" sz="2200" b="1" dirty="0" smtClean="0">
                <a:latin typeface="Tahoma" pitchFamily="34" charset="0"/>
                <a:ea typeface="Tahoma" pitchFamily="34" charset="0"/>
                <a:cs typeface="Tahoma" pitchFamily="34" charset="0"/>
              </a:rPr>
              <a:t>Какие были нарушены условия труда несовершеннолетней </a:t>
            </a:r>
            <a:r>
              <a:rPr lang="ru-RU" sz="2200" b="1" dirty="0" err="1" smtClean="0">
                <a:latin typeface="Tahoma" pitchFamily="34" charset="0"/>
                <a:ea typeface="Tahoma" pitchFamily="34" charset="0"/>
                <a:cs typeface="Tahoma" pitchFamily="34" charset="0"/>
              </a:rPr>
              <a:t>Абасовой</a:t>
            </a:r>
            <a:r>
              <a:rPr lang="ru-RU" sz="2200" b="1" dirty="0" smtClean="0">
                <a:latin typeface="Tahoma" pitchFamily="34" charset="0"/>
                <a:ea typeface="Tahoma" pitchFamily="34" charset="0"/>
                <a:cs typeface="Tahoma" pitchFamily="34" charset="0"/>
              </a:rPr>
              <a:t> Г.?</a:t>
            </a:r>
          </a:p>
          <a:p>
            <a:pPr algn="just">
              <a:buFont typeface="Wingdings" pitchFamily="2" charset="2"/>
              <a:buNone/>
            </a:pPr>
            <a:endParaRPr lang="ru-RU" sz="2000" dirty="0" smtClean="0">
              <a:latin typeface="Tahoma" pitchFamily="34" charset="0"/>
              <a:ea typeface="Tahoma" pitchFamily="34" charset="0"/>
              <a:cs typeface="Tahoma" pitchFamily="34" charset="0"/>
            </a:endParaRPr>
          </a:p>
          <a:p>
            <a:pPr>
              <a:buFont typeface="Wingdings" pitchFamily="2" charset="2"/>
              <a:buNone/>
            </a:pPr>
            <a:endParaRPr lang="ru-RU" sz="2000" dirty="0" smtClean="0">
              <a:latin typeface="Tahoma" pitchFamily="34" charset="0"/>
              <a:ea typeface="Tahoma" pitchFamily="34" charset="0"/>
              <a:cs typeface="Tahoma" pitchFamily="34" charset="0"/>
            </a:endParaRPr>
          </a:p>
          <a:p>
            <a:pPr>
              <a:buFont typeface="Wingdings" pitchFamily="2" charset="2"/>
              <a:buNone/>
            </a:pPr>
            <a:endParaRPr lang="en-US" sz="2000" b="1" i="1" dirty="0" smtClean="0">
              <a:latin typeface="Tahoma" pitchFamily="34" charset="0"/>
              <a:ea typeface="Tahoma" pitchFamily="34" charset="0"/>
              <a:cs typeface="Tahoma" pitchFamily="34" charset="0"/>
            </a:endParaRPr>
          </a:p>
          <a:p>
            <a:pPr>
              <a:buNone/>
            </a:pPr>
            <a:endParaRPr lang="ru-RU" sz="2000" dirty="0">
              <a:latin typeface="Tahoma" pitchFamily="34" charset="0"/>
              <a:ea typeface="Tahoma" pitchFamily="34" charset="0"/>
              <a:cs typeface="Tahoma" pitchFamily="34" charset="0"/>
            </a:endParaRPr>
          </a:p>
        </p:txBody>
      </p:sp>
      <p:sp>
        <p:nvSpPr>
          <p:cNvPr id="4" name="TextBox 3">
            <a:hlinkClick r:id="rId3" action="ppaction://hlinksldjump"/>
          </p:cNvPr>
          <p:cNvSpPr txBox="1"/>
          <p:nvPr/>
        </p:nvSpPr>
        <p:spPr>
          <a:xfrm>
            <a:off x="7791877" y="6242483"/>
            <a:ext cx="144783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chemeClr val="accent3">
                    <a:lumMod val="40000"/>
                    <a:lumOff val="60000"/>
                  </a:schemeClr>
                </a:solidFill>
                <a:effectLst>
                  <a:outerShdw blurRad="76200" dist="50800" dir="5400000" algn="tl" rotWithShape="0">
                    <a:srgbClr val="000000">
                      <a:alpha val="65000"/>
                    </a:srgbClr>
                  </a:outerShdw>
                </a:effectLst>
                <a:latin typeface="+mj-lt"/>
              </a:rPr>
              <a:t>ВОЗВРАТ</a:t>
            </a:r>
            <a:endParaRPr lang="ru-RU" b="1" spc="50" dirty="0">
              <a:ln w="11430"/>
              <a:solidFill>
                <a:schemeClr val="accent3">
                  <a:lumMod val="40000"/>
                  <a:lumOff val="60000"/>
                </a:schemeClr>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xmlns="" val="85194857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idx="4294967295"/>
          </p:nvPr>
        </p:nvSpPr>
        <p:spPr>
          <a:xfrm>
            <a:off x="5082367" y="243770"/>
            <a:ext cx="3532188" cy="792163"/>
          </a:xfrm>
        </p:spPr>
        <p:txBody>
          <a:bodyPr>
            <a:normAutofit/>
          </a:bodyPr>
          <a:lstStyle/>
          <a:p>
            <a:r>
              <a:rPr lang="ru-RU" dirty="0" smtClean="0">
                <a:solidFill>
                  <a:srgbClr val="808000"/>
                </a:solidFill>
              </a:rPr>
              <a:t>Ситуация 4.</a:t>
            </a:r>
            <a:endParaRPr lang="ru-RU" dirty="0"/>
          </a:p>
        </p:txBody>
      </p:sp>
      <p:sp>
        <p:nvSpPr>
          <p:cNvPr id="3" name="Содержимое 2"/>
          <p:cNvSpPr>
            <a:spLocks noGrp="1"/>
          </p:cNvSpPr>
          <p:nvPr>
            <p:ph idx="4294967295"/>
          </p:nvPr>
        </p:nvSpPr>
        <p:spPr>
          <a:xfrm>
            <a:off x="703618" y="1246909"/>
            <a:ext cx="7910945" cy="3186546"/>
          </a:xfrm>
        </p:spPr>
        <p:txBody>
          <a:bodyPr>
            <a:noAutofit/>
          </a:bodyPr>
          <a:lstStyle/>
          <a:p>
            <a:pPr marL="0" indent="360363" algn="just">
              <a:buNone/>
            </a:pPr>
            <a:r>
              <a:rPr lang="ru-RU" sz="2000" dirty="0" smtClean="0">
                <a:latin typeface="Tahoma" pitchFamily="34" charset="0"/>
                <a:ea typeface="Tahoma" pitchFamily="34" charset="0"/>
                <a:cs typeface="Tahoma" pitchFamily="34" charset="0"/>
              </a:rPr>
              <a:t>Шестнадцатилетний Руслан Логинов, проработав больше месяца в качестве разнорабочего в подрядной организации ООО «Восход </a:t>
            </a:r>
            <a:r>
              <a:rPr lang="ru-RU" sz="2000" dirty="0" err="1" smtClean="0">
                <a:latin typeface="Tahoma" pitchFamily="34" charset="0"/>
                <a:ea typeface="Tahoma" pitchFamily="34" charset="0"/>
                <a:cs typeface="Tahoma" pitchFamily="34" charset="0"/>
              </a:rPr>
              <a:t>Ориел</a:t>
            </a:r>
            <a:r>
              <a:rPr lang="ru-RU" sz="2000" dirty="0" smtClean="0">
                <a:latin typeface="Tahoma" pitchFamily="34" charset="0"/>
                <a:ea typeface="Tahoma" pitchFamily="34" charset="0"/>
                <a:cs typeface="Tahoma" pitchFamily="34" charset="0"/>
              </a:rPr>
              <a:t>» получил производственную травму (ушибленную рану) левой руки. </a:t>
            </a:r>
          </a:p>
          <a:p>
            <a:pPr marL="0" indent="360363" algn="just">
              <a:buNone/>
            </a:pPr>
            <a:endParaRPr lang="ru-RU" sz="2000" b="1" dirty="0" smtClean="0">
              <a:latin typeface="Tahoma" pitchFamily="34" charset="0"/>
              <a:ea typeface="Tahoma" pitchFamily="34" charset="0"/>
              <a:cs typeface="Tahoma" pitchFamily="34" charset="0"/>
            </a:endParaRPr>
          </a:p>
          <a:p>
            <a:pPr marL="2424113" indent="803275" algn="just">
              <a:buNone/>
            </a:pPr>
            <a:r>
              <a:rPr lang="ru-RU" sz="2200" b="1" i="1" dirty="0" smtClean="0">
                <a:latin typeface="Tahoma" pitchFamily="34" charset="0"/>
                <a:ea typeface="Tahoma" pitchFamily="34" charset="0"/>
                <a:cs typeface="Tahoma" pitchFamily="34" charset="0"/>
              </a:rPr>
              <a:t>Может ли инспекция труда наложить штраф на руководителя организации в связи с полученной травмой Логинова Р.? Почему?</a:t>
            </a:r>
            <a:endParaRPr lang="ru-RU" sz="2200" i="1" dirty="0" smtClean="0">
              <a:latin typeface="Tahoma" pitchFamily="34" charset="0"/>
              <a:ea typeface="Tahoma" pitchFamily="34" charset="0"/>
              <a:cs typeface="Tahoma" pitchFamily="34" charset="0"/>
            </a:endParaRPr>
          </a:p>
        </p:txBody>
      </p:sp>
      <p:sp>
        <p:nvSpPr>
          <p:cNvPr id="4" name="TextBox 3">
            <a:hlinkClick r:id="rId2" action="ppaction://hlinksldjump"/>
          </p:cNvPr>
          <p:cNvSpPr txBox="1"/>
          <p:nvPr/>
        </p:nvSpPr>
        <p:spPr>
          <a:xfrm>
            <a:off x="7791877" y="6242483"/>
            <a:ext cx="144783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chemeClr val="accent3">
                    <a:lumMod val="40000"/>
                    <a:lumOff val="60000"/>
                  </a:schemeClr>
                </a:solidFill>
                <a:effectLst>
                  <a:outerShdw blurRad="76200" dist="50800" dir="5400000" algn="tl" rotWithShape="0">
                    <a:srgbClr val="000000">
                      <a:alpha val="65000"/>
                    </a:srgbClr>
                  </a:outerShdw>
                </a:effectLst>
                <a:latin typeface="+mj-lt"/>
              </a:rPr>
              <a:t>ВОЗВРАТ</a:t>
            </a:r>
            <a:endParaRPr lang="ru-RU" b="1" spc="50" dirty="0">
              <a:ln w="11430"/>
              <a:solidFill>
                <a:schemeClr val="accent3">
                  <a:lumMod val="40000"/>
                  <a:lumOff val="60000"/>
                </a:schemeClr>
              </a:solidFill>
              <a:effectLst>
                <a:outerShdw blurRad="76200" dist="50800" dir="5400000" algn="tl" rotWithShape="0">
                  <a:srgbClr val="000000">
                    <a:alpha val="65000"/>
                  </a:srgbClr>
                </a:outerShdw>
              </a:effectLst>
              <a:latin typeface="+mj-lt"/>
            </a:endParaRPr>
          </a:p>
        </p:txBody>
      </p:sp>
      <p:pic>
        <p:nvPicPr>
          <p:cNvPr id="7170" name="Picture 2" descr="i"/>
          <p:cNvPicPr>
            <a:picLocks noChangeAspect="1" noChangeArrowheads="1"/>
          </p:cNvPicPr>
          <p:nvPr/>
        </p:nvPicPr>
        <p:blipFill>
          <a:blip r:embed="rId3" cstate="email"/>
          <a:stretch>
            <a:fillRect/>
          </a:stretch>
        </p:blipFill>
        <p:spPr bwMode="auto">
          <a:xfrm>
            <a:off x="481945" y="3931906"/>
            <a:ext cx="2402407" cy="2402406"/>
          </a:xfrm>
          <a:prstGeom prst="rect">
            <a:avLst/>
          </a:prstGeom>
          <a:noFill/>
          <a:ln w="9525">
            <a:noFill/>
            <a:miter lim="800000"/>
            <a:headEnd/>
            <a:tailEnd/>
          </a:ln>
        </p:spPr>
      </p:pic>
    </p:spTree>
    <p:extLst>
      <p:ext uri="{BB962C8B-B14F-4D97-AF65-F5344CB8AC3E}">
        <p14:creationId xmlns:p14="http://schemas.microsoft.com/office/powerpoint/2010/main" xmlns="" val="379555942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p:cNvSpPr txBox="1">
            <a:spLocks/>
          </p:cNvSpPr>
          <p:nvPr/>
        </p:nvSpPr>
        <p:spPr bwMode="auto">
          <a:xfrm>
            <a:off x="1330122" y="404488"/>
            <a:ext cx="7597828" cy="1304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0" cap="none" spc="0" normalizeH="0" baseline="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rPr>
              <a:t>Основная задача профсоюза</a:t>
            </a:r>
          </a:p>
        </p:txBody>
      </p:sp>
      <p:pic>
        <p:nvPicPr>
          <p:cNvPr id="4098" name="Picture 2" descr="http://www.dou597.edusite.ru/images/p65_profsoyuz.jpg"/>
          <p:cNvPicPr>
            <a:picLocks noChangeAspect="1" noChangeArrowheads="1"/>
          </p:cNvPicPr>
          <p:nvPr/>
        </p:nvPicPr>
        <p:blipFill>
          <a:blip r:embed="rId2" cstate="email"/>
          <a:srcRect/>
          <a:stretch>
            <a:fillRect/>
          </a:stretch>
        </p:blipFill>
        <p:spPr bwMode="auto">
          <a:xfrm>
            <a:off x="-39203" y="224737"/>
            <a:ext cx="1369323" cy="1483901"/>
          </a:xfrm>
          <a:prstGeom prst="rect">
            <a:avLst/>
          </a:prstGeom>
          <a:ln>
            <a:noFill/>
          </a:ln>
          <a:effectLst>
            <a:softEdge rad="112500"/>
          </a:effectLst>
        </p:spPr>
      </p:pic>
      <p:sp>
        <p:nvSpPr>
          <p:cNvPr id="3" name="Содержимое 2"/>
          <p:cNvSpPr>
            <a:spLocks noGrp="1"/>
          </p:cNvSpPr>
          <p:nvPr>
            <p:ph idx="1"/>
          </p:nvPr>
        </p:nvSpPr>
        <p:spPr>
          <a:xfrm>
            <a:off x="1" y="2729345"/>
            <a:ext cx="9144000" cy="2355273"/>
          </a:xfrm>
        </p:spPr>
        <p:txBody>
          <a:bodyPr/>
          <a:lstStyle/>
          <a:p>
            <a:pPr marL="0" indent="0" algn="ctr">
              <a:buNone/>
            </a:pPr>
            <a:r>
              <a:rPr lang="ru-RU" sz="4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З</a:t>
            </a:r>
            <a:r>
              <a:rPr lang="ru-RU" sz="4000" b="1" dirty="0" smtClean="0">
                <a:effectLst>
                  <a:outerShdw blurRad="38100" dist="38100" dir="2700000" algn="tl">
                    <a:srgbClr val="000000">
                      <a:alpha val="43137"/>
                    </a:srgbClr>
                  </a:outerShdw>
                </a:effectLst>
              </a:rPr>
              <a:t>ащита работников от возможных незаконных действий работодателя. </a:t>
            </a:r>
            <a:endParaRPr lang="ru-RU"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idx="4294967295"/>
          </p:nvPr>
        </p:nvSpPr>
        <p:spPr>
          <a:xfrm>
            <a:off x="374757" y="365127"/>
            <a:ext cx="3433763" cy="641350"/>
          </a:xfrm>
        </p:spPr>
        <p:txBody>
          <a:bodyPr>
            <a:normAutofit/>
          </a:bodyPr>
          <a:lstStyle/>
          <a:p>
            <a:r>
              <a:rPr lang="ru-RU" dirty="0" smtClean="0">
                <a:solidFill>
                  <a:srgbClr val="808000"/>
                </a:solidFill>
              </a:rPr>
              <a:t>Ситуация 5.</a:t>
            </a:r>
            <a:endParaRPr lang="ru-RU" dirty="0"/>
          </a:p>
        </p:txBody>
      </p:sp>
      <p:sp>
        <p:nvSpPr>
          <p:cNvPr id="3" name="Содержимое 2"/>
          <p:cNvSpPr>
            <a:spLocks noGrp="1"/>
          </p:cNvSpPr>
          <p:nvPr>
            <p:ph idx="4294967295"/>
          </p:nvPr>
        </p:nvSpPr>
        <p:spPr>
          <a:xfrm>
            <a:off x="1" y="1006477"/>
            <a:ext cx="8694739" cy="3538538"/>
          </a:xfrm>
        </p:spPr>
        <p:txBody>
          <a:bodyPr>
            <a:noAutofit/>
          </a:bodyPr>
          <a:lstStyle/>
          <a:p>
            <a:pPr algn="just">
              <a:lnSpc>
                <a:spcPct val="90000"/>
              </a:lnSpc>
              <a:buFont typeface="Wingdings" pitchFamily="2" charset="2"/>
              <a:buNone/>
            </a:pPr>
            <a:r>
              <a:rPr lang="ru-RU" sz="1800" dirty="0" smtClean="0">
                <a:latin typeface="Tahoma" pitchFamily="34" charset="0"/>
                <a:ea typeface="Tahoma" pitchFamily="34" charset="0"/>
                <a:cs typeface="Tahoma" pitchFamily="34" charset="0"/>
              </a:rPr>
              <a:t>		</a:t>
            </a:r>
            <a:r>
              <a:rPr lang="ru-RU" sz="2000" dirty="0" smtClean="0">
                <a:latin typeface="Tahoma" pitchFamily="34" charset="0"/>
                <a:ea typeface="Tahoma" pitchFamily="34" charset="0"/>
                <a:cs typeface="Tahoma" pitchFamily="34" charset="0"/>
              </a:rPr>
              <a:t>Петя Алексеев, ученик 10 класса, решил поработать в период летних школьных каникул. С 1 июня он устроился в детский сад дворником. Однако с 1 июля по 1 августа дети вместе с работниками детского сада выезжали на летний отдых (на загородную дачу). Заведующая детским садом, справедливо полагая, что в услугах дворника детский сад будет нуждаться и за городом, дала Пете распоряжение собрать необходимые рабочие инструменты и личные вещи к назначенному сроку. Петя Алексеев отказался.</a:t>
            </a:r>
            <a:endParaRPr lang="ru-RU" sz="1800" dirty="0" smtClean="0">
              <a:latin typeface="Tahoma" pitchFamily="34" charset="0"/>
              <a:ea typeface="Tahoma" pitchFamily="34" charset="0"/>
              <a:cs typeface="Tahoma" pitchFamily="34" charset="0"/>
            </a:endParaRPr>
          </a:p>
          <a:p>
            <a:pPr algn="just">
              <a:lnSpc>
                <a:spcPct val="90000"/>
              </a:lnSpc>
              <a:buFont typeface="Wingdings" pitchFamily="2" charset="2"/>
              <a:buNone/>
            </a:pPr>
            <a:r>
              <a:rPr lang="ru-RU" sz="1800" b="1" i="1" dirty="0" smtClean="0">
                <a:latin typeface="Tahoma" pitchFamily="34" charset="0"/>
                <a:ea typeface="Tahoma" pitchFamily="34" charset="0"/>
                <a:cs typeface="Tahoma" pitchFamily="34" charset="0"/>
              </a:rPr>
              <a:t>		</a:t>
            </a:r>
          </a:p>
          <a:p>
            <a:pPr algn="just">
              <a:lnSpc>
                <a:spcPct val="90000"/>
              </a:lnSpc>
              <a:buFont typeface="Wingdings" pitchFamily="2" charset="2"/>
              <a:buNone/>
            </a:pPr>
            <a:r>
              <a:rPr lang="ru-RU" sz="1800" b="1" i="1" dirty="0" smtClean="0">
                <a:latin typeface="Tahoma" pitchFamily="34" charset="0"/>
                <a:ea typeface="Tahoma" pitchFamily="34" charset="0"/>
                <a:cs typeface="Tahoma" pitchFamily="34" charset="0"/>
              </a:rPr>
              <a:t>		</a:t>
            </a:r>
            <a:r>
              <a:rPr lang="ru-RU" sz="2400" b="1" i="1" dirty="0" smtClean="0">
                <a:latin typeface="Tahoma" pitchFamily="34" charset="0"/>
                <a:ea typeface="Tahoma" pitchFamily="34" charset="0"/>
                <a:cs typeface="Tahoma" pitchFamily="34" charset="0"/>
              </a:rPr>
              <a:t>Законно ли П.Алексеев отказался выполнить распоряжение заведующей детским садом? Почему?</a:t>
            </a:r>
            <a:endParaRPr lang="ru-RU" sz="1800" b="1" i="1" dirty="0" smtClean="0">
              <a:latin typeface="Tahoma" pitchFamily="34" charset="0"/>
              <a:ea typeface="Tahoma" pitchFamily="34" charset="0"/>
              <a:cs typeface="Tahoma" pitchFamily="34" charset="0"/>
            </a:endParaRPr>
          </a:p>
          <a:p>
            <a:pPr algn="just"/>
            <a:endParaRPr lang="ru-RU" sz="1800" dirty="0">
              <a:latin typeface="Tahoma" pitchFamily="34" charset="0"/>
              <a:ea typeface="Tahoma" pitchFamily="34" charset="0"/>
              <a:cs typeface="Tahoma" pitchFamily="34" charset="0"/>
            </a:endParaRPr>
          </a:p>
        </p:txBody>
      </p:sp>
      <p:pic>
        <p:nvPicPr>
          <p:cNvPr id="4098" name="Picture 2" descr="i (4)"/>
          <p:cNvPicPr>
            <a:picLocks noChangeAspect="1" noChangeArrowheads="1"/>
          </p:cNvPicPr>
          <p:nvPr/>
        </p:nvPicPr>
        <p:blipFill>
          <a:blip r:embed="rId2" cstate="email"/>
          <a:stretch>
            <a:fillRect/>
          </a:stretch>
        </p:blipFill>
        <p:spPr bwMode="auto">
          <a:xfrm>
            <a:off x="5259824" y="4545015"/>
            <a:ext cx="1866048" cy="2163190"/>
          </a:xfrm>
          <a:prstGeom prst="rect">
            <a:avLst/>
          </a:prstGeom>
          <a:noFill/>
          <a:ln w="9525">
            <a:noFill/>
            <a:miter lim="800000"/>
            <a:headEnd/>
            <a:tailEnd/>
          </a:ln>
        </p:spPr>
      </p:pic>
      <p:sp>
        <p:nvSpPr>
          <p:cNvPr id="4" name="TextBox 3">
            <a:hlinkClick r:id="rId3" action="ppaction://hlinksldjump"/>
          </p:cNvPr>
          <p:cNvSpPr txBox="1"/>
          <p:nvPr/>
        </p:nvSpPr>
        <p:spPr>
          <a:xfrm>
            <a:off x="7791877" y="6242483"/>
            <a:ext cx="144783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chemeClr val="accent3">
                    <a:lumMod val="40000"/>
                    <a:lumOff val="60000"/>
                  </a:schemeClr>
                </a:solidFill>
                <a:effectLst>
                  <a:outerShdw blurRad="76200" dist="50800" dir="5400000" algn="tl" rotWithShape="0">
                    <a:srgbClr val="000000">
                      <a:alpha val="65000"/>
                    </a:srgbClr>
                  </a:outerShdw>
                </a:effectLst>
                <a:latin typeface="+mj-lt"/>
              </a:rPr>
              <a:t>ВОЗВРАТ</a:t>
            </a:r>
            <a:endParaRPr lang="ru-RU" b="1" spc="50" dirty="0">
              <a:ln w="11430"/>
              <a:solidFill>
                <a:schemeClr val="accent3">
                  <a:lumMod val="40000"/>
                  <a:lumOff val="60000"/>
                </a:schemeClr>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xmlns="" val="30996890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Pictures\Учеба\_1_~1.JPG"/>
          <p:cNvPicPr>
            <a:picLocks noChangeAspect="1" noChangeArrowheads="1"/>
          </p:cNvPicPr>
          <p:nvPr/>
        </p:nvPicPr>
        <p:blipFill>
          <a:blip r:embed="rId2" cstate="email"/>
          <a:srcRect/>
          <a:stretch>
            <a:fillRect/>
          </a:stretch>
        </p:blipFill>
        <p:spPr bwMode="auto">
          <a:xfrm rot="21126656">
            <a:off x="514006" y="3162275"/>
            <a:ext cx="3596494" cy="3159537"/>
          </a:xfrm>
          <a:prstGeom prst="rect">
            <a:avLst/>
          </a:prstGeom>
          <a:ln>
            <a:noFill/>
          </a:ln>
          <a:effectLst>
            <a:softEdge rad="112500"/>
          </a:effectLst>
        </p:spPr>
      </p:pic>
      <p:sp>
        <p:nvSpPr>
          <p:cNvPr id="4" name="Прямоугольник 3"/>
          <p:cNvSpPr/>
          <p:nvPr/>
        </p:nvSpPr>
        <p:spPr>
          <a:xfrm>
            <a:off x="1153507" y="1428760"/>
            <a:ext cx="7454917" cy="2862322"/>
          </a:xfrm>
          <a:prstGeom prst="rect">
            <a:avLst/>
          </a:prstGeom>
        </p:spPr>
        <p:txBody>
          <a:bodyPr wrap="square">
            <a:spAutoFit/>
          </a:bodyPr>
          <a:lstStyle/>
          <a:p>
            <a:pPr lvl="0" indent="176213" algn="ctr"/>
            <a:r>
              <a:rPr lang="ru-RU" sz="3600" b="1" i="1" dirty="0" smtClean="0">
                <a:solidFill>
                  <a:schemeClr val="accent2">
                    <a:lumMod val="25000"/>
                  </a:schemeClr>
                </a:solidFill>
                <a:latin typeface="Tahoma" pitchFamily="34" charset="0"/>
                <a:ea typeface="Tahoma" pitchFamily="34" charset="0"/>
                <a:cs typeface="Tahoma" pitchFamily="34" charset="0"/>
              </a:rPr>
              <a:t>«</a:t>
            </a:r>
            <a:r>
              <a:rPr lang="ru-RU" sz="3600" b="1" i="1" dirty="0" smtClean="0">
                <a:solidFill>
                  <a:schemeClr val="accent2">
                    <a:lumMod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Законы нужны не только для того, чтобы устрашить граждан, но и для того, чтобы помогать им»</a:t>
            </a:r>
          </a:p>
          <a:p>
            <a:pPr lvl="0" indent="176213" algn="r"/>
            <a:r>
              <a:rPr lang="ru-RU" sz="3600" b="1" i="1" dirty="0" smtClean="0">
                <a:solidFill>
                  <a:schemeClr val="accent2">
                    <a:lumMod val="25000"/>
                  </a:schemeClr>
                </a:solidFill>
                <a:latin typeface="Tahoma" pitchFamily="34" charset="0"/>
                <a:ea typeface="Tahoma" pitchFamily="34" charset="0"/>
                <a:cs typeface="Tahoma" pitchFamily="34" charset="0"/>
              </a:rPr>
              <a:t>                                  </a:t>
            </a:r>
            <a:r>
              <a:rPr lang="ru-RU" sz="3600" b="1" i="1" dirty="0" smtClean="0">
                <a:solidFill>
                  <a:schemeClr val="accent2">
                    <a:lumMod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Вольтер</a:t>
            </a:r>
            <a:endParaRPr lang="ru-RU" dirty="0">
              <a:solidFill>
                <a:schemeClr val="accent2">
                  <a:lumMod val="25000"/>
                </a:schemeClr>
              </a:solidFill>
              <a:effectLst>
                <a:outerShdw blurRad="38100" dist="38100" dir="2700000" algn="tl">
                  <a:srgbClr val="000000">
                    <a:alpha val="43137"/>
                  </a:srgb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p:cNvSpPr txBox="1">
            <a:spLocks/>
          </p:cNvSpPr>
          <p:nvPr/>
        </p:nvSpPr>
        <p:spPr bwMode="auto">
          <a:xfrm>
            <a:off x="1330122" y="404488"/>
            <a:ext cx="7597828" cy="1304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0" cap="none" spc="0" normalizeH="0" baseline="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rPr>
              <a:t>Деятельность профсоюза</a:t>
            </a:r>
          </a:p>
        </p:txBody>
      </p:sp>
      <p:pic>
        <p:nvPicPr>
          <p:cNvPr id="4098" name="Picture 2" descr="http://www.dou597.edusite.ru/images/p65_profsoyuz.jpg"/>
          <p:cNvPicPr>
            <a:picLocks noChangeAspect="1" noChangeArrowheads="1"/>
          </p:cNvPicPr>
          <p:nvPr/>
        </p:nvPicPr>
        <p:blipFill>
          <a:blip r:embed="rId2" cstate="email"/>
          <a:srcRect/>
          <a:stretch>
            <a:fillRect/>
          </a:stretch>
        </p:blipFill>
        <p:spPr bwMode="auto">
          <a:xfrm>
            <a:off x="-39203" y="224737"/>
            <a:ext cx="1369323" cy="1483901"/>
          </a:xfrm>
          <a:prstGeom prst="rect">
            <a:avLst/>
          </a:prstGeom>
          <a:ln>
            <a:noFill/>
          </a:ln>
          <a:effectLst>
            <a:softEdge rad="112500"/>
          </a:effectLst>
        </p:spPr>
      </p:pic>
      <p:sp>
        <p:nvSpPr>
          <p:cNvPr id="3" name="Содержимое 2"/>
          <p:cNvSpPr>
            <a:spLocks noGrp="1"/>
          </p:cNvSpPr>
          <p:nvPr>
            <p:ph idx="1"/>
          </p:nvPr>
        </p:nvSpPr>
        <p:spPr>
          <a:xfrm>
            <a:off x="330134" y="1975663"/>
            <a:ext cx="8637003" cy="4585855"/>
          </a:xfrm>
        </p:spPr>
        <p:txBody>
          <a:bodyPr/>
          <a:lstStyle/>
          <a:p>
            <a:pPr marL="0" indent="179388" algn="just"/>
            <a:r>
              <a:rPr lang="ru-RU" sz="1800" dirty="0" smtClean="0">
                <a:solidFill>
                  <a:schemeClr val="accent4"/>
                </a:solidFill>
                <a:latin typeface="Tahoma" pitchFamily="34" charset="0"/>
                <a:ea typeface="Tahoma" pitchFamily="34" charset="0"/>
                <a:cs typeface="Tahoma" pitchFamily="34" charset="0"/>
              </a:rPr>
              <a:t>участие в разработке локальных нормативных актов (коллективных договоров, приказов, распоряжений, положений, инструкций и т.д.) (ст.370 ТК РФ);</a:t>
            </a:r>
          </a:p>
          <a:p>
            <a:pPr marL="0" indent="179388" algn="just"/>
            <a:r>
              <a:rPr lang="ru-RU" sz="1800" dirty="0" smtClean="0">
                <a:solidFill>
                  <a:schemeClr val="accent4"/>
                </a:solidFill>
                <a:latin typeface="Tahoma" pitchFamily="34" charset="0"/>
                <a:ea typeface="Tahoma" pitchFamily="34" charset="0"/>
                <a:cs typeface="Tahoma" pitchFamily="34" charset="0"/>
              </a:rPr>
              <a:t>разрешение коллективных трудовых споров (ст.29 ТК РФ);</a:t>
            </a:r>
          </a:p>
          <a:p>
            <a:pPr marL="0" indent="179388" algn="just"/>
            <a:r>
              <a:rPr lang="ru-RU" sz="1800" dirty="0" smtClean="0">
                <a:solidFill>
                  <a:schemeClr val="accent4"/>
                </a:solidFill>
                <a:latin typeface="Tahoma" pitchFamily="34" charset="0"/>
                <a:ea typeface="Tahoma" pitchFamily="34" charset="0"/>
                <a:cs typeface="Tahoma" pitchFamily="34" charset="0"/>
              </a:rPr>
              <a:t>участие в процедуре увольнения  по инициативе работодателя(ст.82 ТК РФ); </a:t>
            </a:r>
          </a:p>
          <a:p>
            <a:pPr marL="0" indent="179388" algn="just"/>
            <a:r>
              <a:rPr lang="ru-RU" sz="1800" dirty="0" smtClean="0">
                <a:solidFill>
                  <a:schemeClr val="accent4"/>
                </a:solidFill>
                <a:latin typeface="Tahoma" pitchFamily="34" charset="0"/>
                <a:ea typeface="Tahoma" pitchFamily="34" charset="0"/>
                <a:cs typeface="Tahoma" pitchFamily="34" charset="0"/>
              </a:rPr>
              <a:t>участие в комиссиях по расследованию несчастных случаев (ст.229 ТК РФ);</a:t>
            </a:r>
          </a:p>
          <a:p>
            <a:pPr marL="0" indent="179388" algn="just"/>
            <a:r>
              <a:rPr lang="ru-RU" sz="1800" dirty="0" smtClean="0">
                <a:solidFill>
                  <a:schemeClr val="accent4"/>
                </a:solidFill>
                <a:latin typeface="Tahoma" pitchFamily="34" charset="0"/>
                <a:ea typeface="Tahoma" pitchFamily="34" charset="0"/>
                <a:cs typeface="Tahoma" pitchFamily="34" charset="0"/>
              </a:rPr>
              <a:t>контроль исполнения работодателем трудового законодательства;</a:t>
            </a:r>
          </a:p>
          <a:p>
            <a:pPr marL="0" indent="179388" algn="just"/>
            <a:r>
              <a:rPr lang="ru-RU" sz="1800" dirty="0" smtClean="0">
                <a:solidFill>
                  <a:schemeClr val="accent4"/>
                </a:solidFill>
                <a:latin typeface="Tahoma" pitchFamily="34" charset="0"/>
                <a:ea typeface="Tahoma" pitchFamily="34" charset="0"/>
                <a:cs typeface="Tahoma" pitchFamily="34" charset="0"/>
              </a:rPr>
              <a:t>оказание материальной помощи членам профсоюза;</a:t>
            </a:r>
          </a:p>
          <a:p>
            <a:pPr marL="0" indent="179388" algn="just"/>
            <a:r>
              <a:rPr lang="ru-RU" sz="1800" dirty="0" smtClean="0">
                <a:solidFill>
                  <a:schemeClr val="accent4"/>
                </a:solidFill>
                <a:latin typeface="Tahoma" pitchFamily="34" charset="0"/>
                <a:ea typeface="Tahoma" pitchFamily="34" charset="0"/>
                <a:cs typeface="Tahoma" pitchFamily="34" charset="0"/>
              </a:rPr>
              <a:t>обеспечение детей членов профсоюза льготными билетами на развлекательные мероприятия (новогодние представления, театр, цирк и т.д.);</a:t>
            </a:r>
          </a:p>
          <a:p>
            <a:pPr marL="0" indent="179388" algn="just"/>
            <a:r>
              <a:rPr lang="ru-RU" sz="1800" dirty="0" smtClean="0">
                <a:solidFill>
                  <a:schemeClr val="accent4"/>
                </a:solidFill>
                <a:latin typeface="Tahoma" pitchFamily="34" charset="0"/>
                <a:ea typeface="Tahoma" pitchFamily="34" charset="0"/>
                <a:cs typeface="Tahoma" pitchFamily="34" charset="0"/>
              </a:rPr>
              <a:t>организация отдыха и оздоровления за счет средств профсоюза</a:t>
            </a:r>
          </a:p>
          <a:p>
            <a:pPr marL="0" indent="179388" algn="just"/>
            <a:r>
              <a:rPr lang="ru-RU" sz="1800" dirty="0" smtClean="0">
                <a:solidFill>
                  <a:schemeClr val="accent4"/>
                </a:solidFill>
                <a:latin typeface="Tahoma" pitchFamily="34" charset="0"/>
                <a:ea typeface="Tahoma" pitchFamily="34" charset="0"/>
                <a:cs typeface="Tahoma" pitchFamily="34" charset="0"/>
              </a:rPr>
              <a:t>и многое другое. </a:t>
            </a:r>
          </a:p>
          <a:p>
            <a:pPr marL="0" indent="179388" algn="just"/>
            <a:endParaRPr lang="ru-RU" sz="1800" dirty="0" smtClean="0">
              <a:solidFill>
                <a:schemeClr val="accent4"/>
              </a:solidFill>
              <a:latin typeface="Tahoma" pitchFamily="34" charset="0"/>
              <a:ea typeface="Tahoma" pitchFamily="34" charset="0"/>
              <a:cs typeface="Tahoma" pitchFamily="34" charset="0"/>
            </a:endParaRPr>
          </a:p>
        </p:txBody>
      </p:sp>
      <p:pic>
        <p:nvPicPr>
          <p:cNvPr id="5" name="Picture 4" descr="http://uralpress.ru/sites/default/files/imagecache/slide/photo/zima2871.jpg"/>
          <p:cNvPicPr>
            <a:picLocks noChangeAspect="1" noChangeArrowheads="1"/>
          </p:cNvPicPr>
          <p:nvPr/>
        </p:nvPicPr>
        <p:blipFill>
          <a:blip r:embed="rId3" cstate="print"/>
          <a:srcRect/>
          <a:stretch>
            <a:fillRect/>
          </a:stretch>
        </p:blipFill>
        <p:spPr bwMode="auto">
          <a:xfrm>
            <a:off x="2050479" y="1824274"/>
            <a:ext cx="4516583" cy="5033726"/>
          </a:xfrm>
          <a:prstGeom prst="rect">
            <a:avLst/>
          </a:prstGeom>
          <a:ln>
            <a:noFill/>
          </a:ln>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algn="ctr">
              <a:buNone/>
            </a:pPr>
            <a:endParaRPr lang="ru-RU" sz="4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buNone/>
            </a:pPr>
            <a:endPar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buNone/>
            </a:pPr>
            <a:endParaRPr lang="ru-RU" sz="4300" b="1" cap="small" dirty="0">
              <a:ln w="12700">
                <a:solidFill>
                  <a:schemeClr val="tx2">
                    <a:satMod val="155000"/>
                  </a:schemeClr>
                </a:solidFill>
                <a:prstDash val="solid"/>
              </a:ln>
              <a:effectLst>
                <a:outerShdw blurRad="38100" dist="38100" dir="2700000" algn="tl">
                  <a:srgbClr val="000000">
                    <a:alpha val="43137"/>
                  </a:srgbClr>
                </a:outerShdw>
              </a:effectLst>
            </a:endParaRPr>
          </a:p>
        </p:txBody>
      </p:sp>
      <p:graphicFrame>
        <p:nvGraphicFramePr>
          <p:cNvPr id="10" name="Схема 9"/>
          <p:cNvGraphicFramePr/>
          <p:nvPr/>
        </p:nvGraphicFramePr>
        <p:xfrm>
          <a:off x="395536" y="809328"/>
          <a:ext cx="835292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Заголовок 5"/>
          <p:cNvSpPr txBox="1">
            <a:spLocks/>
          </p:cNvSpPr>
          <p:nvPr/>
        </p:nvSpPr>
        <p:spPr bwMode="auto">
          <a:xfrm>
            <a:off x="0" y="30605"/>
            <a:ext cx="8305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0" cap="none" spc="0" normalizeH="0" baseline="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rPr>
              <a:t>Ст. 37 Конституции РФ</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32BEDDF2-DD23-4465-8D89-2F65F4555016}"/>
                                            </p:graphicEl>
                                          </p:spTgt>
                                        </p:tgtEl>
                                        <p:attrNameLst>
                                          <p:attrName>style.visibility</p:attrName>
                                        </p:attrNameLst>
                                      </p:cBhvr>
                                      <p:to>
                                        <p:strVal val="visible"/>
                                      </p:to>
                                    </p:set>
                                    <p:animEffect transition="in" filter="fade">
                                      <p:cBhvr>
                                        <p:cTn id="7" dur="2000"/>
                                        <p:tgtEl>
                                          <p:spTgt spid="10">
                                            <p:graphicEl>
                                              <a:dgm id="{32BEDDF2-DD23-4465-8D89-2F65F455501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32F588C6-745A-4D6B-A322-5FA7F65059EA}"/>
                                            </p:graphicEl>
                                          </p:spTgt>
                                        </p:tgtEl>
                                        <p:attrNameLst>
                                          <p:attrName>style.visibility</p:attrName>
                                        </p:attrNameLst>
                                      </p:cBhvr>
                                      <p:to>
                                        <p:strVal val="visible"/>
                                      </p:to>
                                    </p:set>
                                    <p:animEffect transition="in" filter="fade">
                                      <p:cBhvr>
                                        <p:cTn id="11" dur="2000"/>
                                        <p:tgtEl>
                                          <p:spTgt spid="10">
                                            <p:graphicEl>
                                              <a:dgm id="{32F588C6-745A-4D6B-A322-5FA7F65059EA}"/>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graphicEl>
                                              <a:dgm id="{6875D31E-FFA5-4F6B-BF7F-0A2BA0915238}"/>
                                            </p:graphicEl>
                                          </p:spTgt>
                                        </p:tgtEl>
                                        <p:attrNameLst>
                                          <p:attrName>style.visibility</p:attrName>
                                        </p:attrNameLst>
                                      </p:cBhvr>
                                      <p:to>
                                        <p:strVal val="visible"/>
                                      </p:to>
                                    </p:set>
                                    <p:animEffect transition="in" filter="fade">
                                      <p:cBhvr>
                                        <p:cTn id="14" dur="2000"/>
                                        <p:tgtEl>
                                          <p:spTgt spid="10">
                                            <p:graphicEl>
                                              <a:dgm id="{6875D31E-FFA5-4F6B-BF7F-0A2BA0915238}"/>
                                            </p:graphic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0">
                                            <p:graphicEl>
                                              <a:dgm id="{24792092-EBBA-4E85-A46D-9EFAB681BF35}"/>
                                            </p:graphicEl>
                                          </p:spTgt>
                                        </p:tgtEl>
                                        <p:attrNameLst>
                                          <p:attrName>style.visibility</p:attrName>
                                        </p:attrNameLst>
                                      </p:cBhvr>
                                      <p:to>
                                        <p:strVal val="visible"/>
                                      </p:to>
                                    </p:set>
                                    <p:animEffect transition="in" filter="fade">
                                      <p:cBhvr>
                                        <p:cTn id="18" dur="2000"/>
                                        <p:tgtEl>
                                          <p:spTgt spid="10">
                                            <p:graphicEl>
                                              <a:dgm id="{24792092-EBBA-4E85-A46D-9EFAB681BF3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graphicEl>
                                              <a:dgm id="{42AF0493-D4A6-47DB-A9DE-939EE51F79E1}"/>
                                            </p:graphicEl>
                                          </p:spTgt>
                                        </p:tgtEl>
                                        <p:attrNameLst>
                                          <p:attrName>style.visibility</p:attrName>
                                        </p:attrNameLst>
                                      </p:cBhvr>
                                      <p:to>
                                        <p:strVal val="visible"/>
                                      </p:to>
                                    </p:set>
                                    <p:animEffect transition="in" filter="fade">
                                      <p:cBhvr>
                                        <p:cTn id="21" dur="2000"/>
                                        <p:tgtEl>
                                          <p:spTgt spid="10">
                                            <p:graphicEl>
                                              <a:dgm id="{42AF0493-D4A6-47DB-A9DE-939EE51F79E1}"/>
                                            </p:graphic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0">
                                            <p:graphicEl>
                                              <a:dgm id="{BD5D55C3-9551-425F-B676-068EDA4838AF}"/>
                                            </p:graphicEl>
                                          </p:spTgt>
                                        </p:tgtEl>
                                        <p:attrNameLst>
                                          <p:attrName>style.visibility</p:attrName>
                                        </p:attrNameLst>
                                      </p:cBhvr>
                                      <p:to>
                                        <p:strVal val="visible"/>
                                      </p:to>
                                    </p:set>
                                    <p:animEffect transition="in" filter="fade">
                                      <p:cBhvr>
                                        <p:cTn id="25" dur="2000"/>
                                        <p:tgtEl>
                                          <p:spTgt spid="10">
                                            <p:graphicEl>
                                              <a:dgm id="{BD5D55C3-9551-425F-B676-068EDA4838A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graphicEl>
                                              <a:dgm id="{3FEA1E86-0571-4DA0-8601-6E5D375000D1}"/>
                                            </p:graphicEl>
                                          </p:spTgt>
                                        </p:tgtEl>
                                        <p:attrNameLst>
                                          <p:attrName>style.visibility</p:attrName>
                                        </p:attrNameLst>
                                      </p:cBhvr>
                                      <p:to>
                                        <p:strVal val="visible"/>
                                      </p:to>
                                    </p:set>
                                    <p:animEffect transition="in" filter="fade">
                                      <p:cBhvr>
                                        <p:cTn id="28" dur="2000"/>
                                        <p:tgtEl>
                                          <p:spTgt spid="10">
                                            <p:graphicEl>
                                              <a:dgm id="{3FEA1E86-0571-4DA0-8601-6E5D375000D1}"/>
                                            </p:graphicEl>
                                          </p:spTgt>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0">
                                            <p:graphicEl>
                                              <a:dgm id="{C2FAFDDF-239A-4580-8F2E-48D44632474F}"/>
                                            </p:graphicEl>
                                          </p:spTgt>
                                        </p:tgtEl>
                                        <p:attrNameLst>
                                          <p:attrName>style.visibility</p:attrName>
                                        </p:attrNameLst>
                                      </p:cBhvr>
                                      <p:to>
                                        <p:strVal val="visible"/>
                                      </p:to>
                                    </p:set>
                                    <p:animEffect transition="in" filter="fade">
                                      <p:cBhvr>
                                        <p:cTn id="32" dur="2000"/>
                                        <p:tgtEl>
                                          <p:spTgt spid="10">
                                            <p:graphicEl>
                                              <a:dgm id="{C2FAFDDF-239A-4580-8F2E-48D44632474F}"/>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graphicEl>
                                              <a:dgm id="{E23830FB-C4D0-4EA2-B79D-FB307D3DA078}"/>
                                            </p:graphicEl>
                                          </p:spTgt>
                                        </p:tgtEl>
                                        <p:attrNameLst>
                                          <p:attrName>style.visibility</p:attrName>
                                        </p:attrNameLst>
                                      </p:cBhvr>
                                      <p:to>
                                        <p:strVal val="visible"/>
                                      </p:to>
                                    </p:set>
                                    <p:animEffect transition="in" filter="fade">
                                      <p:cBhvr>
                                        <p:cTn id="35" dur="2000"/>
                                        <p:tgtEl>
                                          <p:spTgt spid="10">
                                            <p:graphicEl>
                                              <a:dgm id="{E23830FB-C4D0-4EA2-B79D-FB307D3DA078}"/>
                                            </p:graphicEl>
                                          </p:spTgt>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10">
                                            <p:graphicEl>
                                              <a:dgm id="{AA673743-FA89-4156-AE1F-DEE2D1C7336F}"/>
                                            </p:graphicEl>
                                          </p:spTgt>
                                        </p:tgtEl>
                                        <p:attrNameLst>
                                          <p:attrName>style.visibility</p:attrName>
                                        </p:attrNameLst>
                                      </p:cBhvr>
                                      <p:to>
                                        <p:strVal val="visible"/>
                                      </p:to>
                                    </p:set>
                                    <p:animEffect transition="in" filter="fade">
                                      <p:cBhvr>
                                        <p:cTn id="39" dur="2000"/>
                                        <p:tgtEl>
                                          <p:spTgt spid="10">
                                            <p:graphicEl>
                                              <a:dgm id="{AA673743-FA89-4156-AE1F-DEE2D1C7336F}"/>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graphicEl>
                                              <a:dgm id="{03AE1BC7-ED14-4F66-8D61-69AD6058EEE2}"/>
                                            </p:graphicEl>
                                          </p:spTgt>
                                        </p:tgtEl>
                                        <p:attrNameLst>
                                          <p:attrName>style.visibility</p:attrName>
                                        </p:attrNameLst>
                                      </p:cBhvr>
                                      <p:to>
                                        <p:strVal val="visible"/>
                                      </p:to>
                                    </p:set>
                                    <p:animEffect transition="in" filter="fade">
                                      <p:cBhvr>
                                        <p:cTn id="42" dur="2000"/>
                                        <p:tgtEl>
                                          <p:spTgt spid="10">
                                            <p:graphicEl>
                                              <a:dgm id="{03AE1BC7-ED14-4F66-8D61-69AD6058EEE2}"/>
                                            </p:graphicEl>
                                          </p:spTgt>
                                        </p:tgtEl>
                                      </p:cBhvr>
                                    </p:animEffect>
                                  </p:childTnLst>
                                </p:cTn>
                              </p:par>
                            </p:childTnLst>
                          </p:cTn>
                        </p:par>
                        <p:par>
                          <p:cTn id="43" fill="hold">
                            <p:stCondLst>
                              <p:cond delay="12000"/>
                            </p:stCondLst>
                            <p:childTnLst>
                              <p:par>
                                <p:cTn id="44" presetID="10" presetClass="entr" presetSubtype="0" fill="hold" grpId="0" nodeType="afterEffect">
                                  <p:stCondLst>
                                    <p:cond delay="0"/>
                                  </p:stCondLst>
                                  <p:childTnLst>
                                    <p:set>
                                      <p:cBhvr>
                                        <p:cTn id="45" dur="1" fill="hold">
                                          <p:stCondLst>
                                            <p:cond delay="0"/>
                                          </p:stCondLst>
                                        </p:cTn>
                                        <p:tgtEl>
                                          <p:spTgt spid="10">
                                            <p:graphicEl>
                                              <a:dgm id="{26C3F300-0E1F-443B-BF29-0DC333E88CAB}"/>
                                            </p:graphicEl>
                                          </p:spTgt>
                                        </p:tgtEl>
                                        <p:attrNameLst>
                                          <p:attrName>style.visibility</p:attrName>
                                        </p:attrNameLst>
                                      </p:cBhvr>
                                      <p:to>
                                        <p:strVal val="visible"/>
                                      </p:to>
                                    </p:set>
                                    <p:animEffect transition="in" filter="fade">
                                      <p:cBhvr>
                                        <p:cTn id="46" dur="2000"/>
                                        <p:tgtEl>
                                          <p:spTgt spid="10">
                                            <p:graphicEl>
                                              <a:dgm id="{26C3F300-0E1F-443B-BF29-0DC333E88CAB}"/>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graphicEl>
                                              <a:dgm id="{4A72DB6D-0E26-42C5-8717-A9EE55AC053B}"/>
                                            </p:graphicEl>
                                          </p:spTgt>
                                        </p:tgtEl>
                                        <p:attrNameLst>
                                          <p:attrName>style.visibility</p:attrName>
                                        </p:attrNameLst>
                                      </p:cBhvr>
                                      <p:to>
                                        <p:strVal val="visible"/>
                                      </p:to>
                                    </p:set>
                                    <p:animEffect transition="in" filter="fade">
                                      <p:cBhvr>
                                        <p:cTn id="49" dur="2000"/>
                                        <p:tgtEl>
                                          <p:spTgt spid="10">
                                            <p:graphicEl>
                                              <a:dgm id="{4A72DB6D-0E26-42C5-8717-A9EE55AC05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180115" y="1828800"/>
            <a:ext cx="8785225" cy="4766872"/>
          </a:xfrm>
        </p:spPr>
        <p:txBody>
          <a:bodyPr>
            <a:noAutofit/>
          </a:bodyPr>
          <a:lstStyle/>
          <a:p>
            <a:pPr>
              <a:lnSpc>
                <a:spcPct val="90000"/>
              </a:lnSpc>
              <a:buNone/>
            </a:pPr>
            <a:r>
              <a:rPr lang="ru-RU" sz="2000" b="1" dirty="0" smtClean="0">
                <a:solidFill>
                  <a:schemeClr val="accent4"/>
                </a:solidFill>
                <a:latin typeface="Tahoma" pitchFamily="34" charset="0"/>
                <a:ea typeface="Tahoma" pitchFamily="34" charset="0"/>
                <a:cs typeface="Tahoma" pitchFamily="34" charset="0"/>
              </a:rPr>
              <a:t>4. Запреты на некоторые виды работ (ст.ст.265, 268 ТК РФ):</a:t>
            </a:r>
          </a:p>
          <a:p>
            <a:pPr>
              <a:lnSpc>
                <a:spcPct val="90000"/>
              </a:lnSpc>
            </a:pPr>
            <a:r>
              <a:rPr lang="ru-RU" sz="2000" dirty="0" smtClean="0">
                <a:latin typeface="Tahoma" pitchFamily="34" charset="0"/>
                <a:ea typeface="Tahoma" pitchFamily="34" charset="0"/>
                <a:cs typeface="Tahoma" pitchFamily="34" charset="0"/>
              </a:rPr>
              <a:t>вредные работы и опасные работы,</a:t>
            </a:r>
          </a:p>
          <a:p>
            <a:pPr>
              <a:lnSpc>
                <a:spcPct val="90000"/>
              </a:lnSpc>
            </a:pPr>
            <a:r>
              <a:rPr lang="ru-RU" sz="2000" dirty="0" smtClean="0">
                <a:latin typeface="Tahoma" pitchFamily="34" charset="0"/>
                <a:ea typeface="Tahoma" pitchFamily="34" charset="0"/>
                <a:cs typeface="Tahoma" pitchFamily="34" charset="0"/>
              </a:rPr>
              <a:t>подземные работы,</a:t>
            </a:r>
          </a:p>
          <a:p>
            <a:pPr>
              <a:lnSpc>
                <a:spcPct val="90000"/>
              </a:lnSpc>
            </a:pPr>
            <a:r>
              <a:rPr lang="ru-RU" sz="2000" dirty="0" smtClean="0">
                <a:latin typeface="Tahoma" pitchFamily="34" charset="0"/>
                <a:ea typeface="Tahoma" pitchFamily="34" charset="0"/>
                <a:cs typeface="Tahoma" pitchFamily="34" charset="0"/>
              </a:rPr>
              <a:t>ночные работы и сверхурочные работы,</a:t>
            </a:r>
          </a:p>
          <a:p>
            <a:pPr>
              <a:lnSpc>
                <a:spcPct val="90000"/>
              </a:lnSpc>
            </a:pPr>
            <a:r>
              <a:rPr lang="ru-RU" sz="2000" dirty="0" smtClean="0">
                <a:latin typeface="Tahoma" pitchFamily="34" charset="0"/>
                <a:ea typeface="Tahoma" pitchFamily="34" charset="0"/>
                <a:cs typeface="Tahoma" pitchFamily="34" charset="0"/>
              </a:rPr>
              <a:t>работы, причиняющие вред здоровью и нравственному развитию,</a:t>
            </a:r>
          </a:p>
          <a:p>
            <a:pPr>
              <a:lnSpc>
                <a:spcPct val="90000"/>
              </a:lnSpc>
            </a:pPr>
            <a:r>
              <a:rPr lang="ru-RU" sz="2000" dirty="0" smtClean="0">
                <a:latin typeface="Tahoma" pitchFamily="34" charset="0"/>
                <a:ea typeface="Tahoma" pitchFamily="34" charset="0"/>
                <a:cs typeface="Tahoma" pitchFamily="34" charset="0"/>
              </a:rPr>
              <a:t>на работы с наркотическими и психотропными веществами</a:t>
            </a:r>
          </a:p>
          <a:p>
            <a:pPr>
              <a:lnSpc>
                <a:spcPct val="90000"/>
              </a:lnSpc>
            </a:pPr>
            <a:r>
              <a:rPr lang="ru-RU" sz="2000" dirty="0" smtClean="0">
                <a:latin typeface="Tahoma" pitchFamily="34" charset="0"/>
                <a:ea typeface="Tahoma" pitchFamily="34" charset="0"/>
                <a:cs typeface="Tahoma" pitchFamily="34" charset="0"/>
              </a:rPr>
              <a:t>работы, связанные с полной материальной ответственностью,</a:t>
            </a:r>
          </a:p>
          <a:p>
            <a:pPr>
              <a:lnSpc>
                <a:spcPct val="90000"/>
              </a:lnSpc>
            </a:pPr>
            <a:r>
              <a:rPr lang="ru-RU" sz="2000" dirty="0" smtClean="0">
                <a:latin typeface="Tahoma" pitchFamily="34" charset="0"/>
                <a:ea typeface="Tahoma" pitchFamily="34" charset="0"/>
                <a:cs typeface="Tahoma" pitchFamily="34" charset="0"/>
              </a:rPr>
              <a:t>работы, выполняемые с длительной отлучкой из места постоянного проживания,</a:t>
            </a:r>
          </a:p>
          <a:p>
            <a:r>
              <a:rPr lang="ru-RU" sz="2000" dirty="0" smtClean="0">
                <a:latin typeface="Tahoma" pitchFamily="34" charset="0"/>
                <a:ea typeface="Tahoma" pitchFamily="34" charset="0"/>
                <a:cs typeface="Tahoma" pitchFamily="34" charset="0"/>
              </a:rPr>
              <a:t>на работу по совместительству,</a:t>
            </a:r>
          </a:p>
          <a:p>
            <a:r>
              <a:rPr lang="ru-RU" sz="2000" dirty="0" smtClean="0">
                <a:latin typeface="Tahoma" pitchFamily="34" charset="0"/>
                <a:ea typeface="Tahoma" pitchFamily="34" charset="0"/>
                <a:cs typeface="Tahoma" pitchFamily="34" charset="0"/>
              </a:rPr>
              <a:t>на государственную и муниципальную должность государственной и муниципальной службы,</a:t>
            </a:r>
          </a:p>
          <a:p>
            <a:r>
              <a:rPr lang="ru-RU" sz="2000" dirty="0" smtClean="0">
                <a:latin typeface="Tahoma" pitchFamily="34" charset="0"/>
                <a:ea typeface="Tahoma" pitchFamily="34" charset="0"/>
                <a:cs typeface="Tahoma" pitchFamily="34" charset="0"/>
              </a:rPr>
              <a:t>на работу в ведомственную охрану.</a:t>
            </a:r>
            <a:endParaRPr lang="ru-RU" sz="2000" dirty="0">
              <a:solidFill>
                <a:schemeClr val="accent4"/>
              </a:solidFill>
              <a:latin typeface="Tahoma" pitchFamily="34" charset="0"/>
              <a:ea typeface="Tahoma" pitchFamily="34" charset="0"/>
              <a:cs typeface="Tahoma" pitchFamily="34" charset="0"/>
            </a:endParaRPr>
          </a:p>
          <a:p>
            <a:pPr>
              <a:lnSpc>
                <a:spcPct val="90000"/>
              </a:lnSpc>
              <a:buFont typeface="Wingdings" pitchFamily="2" charset="2"/>
              <a:buNone/>
            </a:pPr>
            <a:endParaRPr lang="ru-RU" sz="2000" dirty="0">
              <a:solidFill>
                <a:schemeClr val="accent4"/>
              </a:solidFill>
              <a:latin typeface="Tahoma" pitchFamily="34" charset="0"/>
              <a:ea typeface="Tahoma" pitchFamily="34" charset="0"/>
              <a:cs typeface="Tahoma" pitchFamily="34" charset="0"/>
            </a:endParaRPr>
          </a:p>
        </p:txBody>
      </p:sp>
      <p:sp>
        <p:nvSpPr>
          <p:cNvPr id="4" name="Заголовок 5"/>
          <p:cNvSpPr txBox="1">
            <a:spLocks/>
          </p:cNvSpPr>
          <p:nvPr/>
        </p:nvSpPr>
        <p:spPr bwMode="auto">
          <a:xfrm>
            <a:off x="0" y="239845"/>
            <a:ext cx="8754035" cy="1304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0" cap="none" spc="0" normalizeH="0" baseline="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rPr>
              <a:t>Нормы </a:t>
            </a:r>
            <a:r>
              <a:rPr lang="ru-RU" sz="4400" b="1" kern="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ea typeface="Tahoma" pitchFamily="34" charset="0"/>
                <a:cs typeface="Tahoma" pitchFamily="34" charset="0"/>
              </a:rPr>
              <a:t>труда для несовершеннолетних</a:t>
            </a:r>
            <a:endParaRPr kumimoji="0" lang="ru-RU" sz="4400" b="1" i="0" u="none" strike="noStrike" kern="0" cap="none" spc="0" normalizeH="0" baseline="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2000"/>
                                        <p:tgtEl>
                                          <p:spTgt spid="3891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fade">
                                      <p:cBhvr>
                                        <p:cTn id="11" dur="2000"/>
                                        <p:tgtEl>
                                          <p:spTgt spid="3891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fade">
                                      <p:cBhvr>
                                        <p:cTn id="15" dur="2000"/>
                                        <p:tgtEl>
                                          <p:spTgt spid="3891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Effect transition="in" filter="fade">
                                      <p:cBhvr>
                                        <p:cTn id="19" dur="2000"/>
                                        <p:tgtEl>
                                          <p:spTgt spid="38915">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Effect transition="in" filter="fade">
                                      <p:cBhvr>
                                        <p:cTn id="23" dur="2000"/>
                                        <p:tgtEl>
                                          <p:spTgt spid="38915">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Effect transition="in" filter="fade">
                                      <p:cBhvr>
                                        <p:cTn id="27" dur="2000"/>
                                        <p:tgtEl>
                                          <p:spTgt spid="38915">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Effect transition="in" filter="fade">
                                      <p:cBhvr>
                                        <p:cTn id="31" dur="2000"/>
                                        <p:tgtEl>
                                          <p:spTgt spid="38915">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animEffect transition="in" filter="fade">
                                      <p:cBhvr>
                                        <p:cTn id="35" dur="2000"/>
                                        <p:tgtEl>
                                          <p:spTgt spid="38915">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38915">
                                            <p:txEl>
                                              <p:pRg st="8" end="8"/>
                                            </p:txEl>
                                          </p:spTgt>
                                        </p:tgtEl>
                                        <p:attrNameLst>
                                          <p:attrName>style.visibility</p:attrName>
                                        </p:attrNameLst>
                                      </p:cBhvr>
                                      <p:to>
                                        <p:strVal val="visible"/>
                                      </p:to>
                                    </p:set>
                                    <p:animEffect transition="in" filter="fade">
                                      <p:cBhvr>
                                        <p:cTn id="39" dur="2000"/>
                                        <p:tgtEl>
                                          <p:spTgt spid="38915">
                                            <p:txEl>
                                              <p:pRg st="8" end="8"/>
                                            </p:txEl>
                                          </p:spTgt>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38915">
                                            <p:txEl>
                                              <p:pRg st="9" end="9"/>
                                            </p:txEl>
                                          </p:spTgt>
                                        </p:tgtEl>
                                        <p:attrNameLst>
                                          <p:attrName>style.visibility</p:attrName>
                                        </p:attrNameLst>
                                      </p:cBhvr>
                                      <p:to>
                                        <p:strVal val="visible"/>
                                      </p:to>
                                    </p:set>
                                    <p:animEffect transition="in" filter="fade">
                                      <p:cBhvr>
                                        <p:cTn id="43" dur="2000"/>
                                        <p:tgtEl>
                                          <p:spTgt spid="38915">
                                            <p:txEl>
                                              <p:pRg st="9" end="9"/>
                                            </p:txEl>
                                          </p:spTgt>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38915">
                                            <p:txEl>
                                              <p:pRg st="10" end="10"/>
                                            </p:txEl>
                                          </p:spTgt>
                                        </p:tgtEl>
                                        <p:attrNameLst>
                                          <p:attrName>style.visibility</p:attrName>
                                        </p:attrNameLst>
                                      </p:cBhvr>
                                      <p:to>
                                        <p:strVal val="visible"/>
                                      </p:to>
                                    </p:set>
                                    <p:animEffect transition="in" filter="fade">
                                      <p:cBhvr>
                                        <p:cTn id="47" dur="2000"/>
                                        <p:tgtEl>
                                          <p:spTgt spid="389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104931" y="2743200"/>
            <a:ext cx="3657600" cy="53340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r>
              <a:rPr lang="ru-RU" sz="2000" dirty="0">
                <a:latin typeface="Tahoma" pitchFamily="34" charset="0"/>
                <a:ea typeface="Tahoma" pitchFamily="34" charset="0"/>
                <a:cs typeface="Tahoma" pitchFamily="34" charset="0"/>
              </a:rPr>
              <a:t>добросовестно трудиться</a:t>
            </a:r>
          </a:p>
        </p:txBody>
      </p:sp>
      <p:sp>
        <p:nvSpPr>
          <p:cNvPr id="15367" name="Rectangle 7"/>
          <p:cNvSpPr>
            <a:spLocks noChangeArrowheads="1"/>
          </p:cNvSpPr>
          <p:nvPr/>
        </p:nvSpPr>
        <p:spPr bwMode="auto">
          <a:xfrm>
            <a:off x="104931" y="3505200"/>
            <a:ext cx="3657600" cy="68580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r>
              <a:rPr lang="ru-RU" sz="2000" dirty="0">
                <a:latin typeface="Tahoma" pitchFamily="34" charset="0"/>
                <a:ea typeface="Tahoma" pitchFamily="34" charset="0"/>
                <a:cs typeface="Tahoma" pitchFamily="34" charset="0"/>
              </a:rPr>
              <a:t>соблюдать трудовую</a:t>
            </a:r>
          </a:p>
          <a:p>
            <a:pPr algn="ctr"/>
            <a:r>
              <a:rPr lang="ru-RU" sz="2000" dirty="0">
                <a:latin typeface="Tahoma" pitchFamily="34" charset="0"/>
                <a:ea typeface="Tahoma" pitchFamily="34" charset="0"/>
                <a:cs typeface="Tahoma" pitchFamily="34" charset="0"/>
              </a:rPr>
              <a:t>дисциплину</a:t>
            </a:r>
          </a:p>
        </p:txBody>
      </p:sp>
      <p:sp>
        <p:nvSpPr>
          <p:cNvPr id="15368" name="Rectangle 8"/>
          <p:cNvSpPr>
            <a:spLocks noChangeArrowheads="1"/>
          </p:cNvSpPr>
          <p:nvPr/>
        </p:nvSpPr>
        <p:spPr bwMode="auto">
          <a:xfrm>
            <a:off x="104931" y="4495800"/>
            <a:ext cx="3657600" cy="53340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r>
              <a:rPr lang="ru-RU" sz="2000">
                <a:latin typeface="Tahoma" pitchFamily="34" charset="0"/>
                <a:ea typeface="Tahoma" pitchFamily="34" charset="0"/>
                <a:cs typeface="Tahoma" pitchFamily="34" charset="0"/>
              </a:rPr>
              <a:t>беречь имущество</a:t>
            </a:r>
          </a:p>
        </p:txBody>
      </p:sp>
      <p:sp>
        <p:nvSpPr>
          <p:cNvPr id="15369" name="Rectangle 9"/>
          <p:cNvSpPr>
            <a:spLocks noChangeArrowheads="1"/>
          </p:cNvSpPr>
          <p:nvPr/>
        </p:nvSpPr>
        <p:spPr bwMode="auto">
          <a:xfrm>
            <a:off x="104931" y="5334000"/>
            <a:ext cx="3657600" cy="68580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r>
              <a:rPr lang="ru-RU" sz="2000" dirty="0">
                <a:latin typeface="Tahoma" pitchFamily="34" charset="0"/>
                <a:ea typeface="Tahoma" pitchFamily="34" charset="0"/>
                <a:cs typeface="Tahoma" pitchFamily="34" charset="0"/>
              </a:rPr>
              <a:t>выполнять нормы</a:t>
            </a:r>
          </a:p>
          <a:p>
            <a:pPr algn="ctr"/>
            <a:r>
              <a:rPr lang="ru-RU" sz="2000" dirty="0">
                <a:latin typeface="Tahoma" pitchFamily="34" charset="0"/>
                <a:ea typeface="Tahoma" pitchFamily="34" charset="0"/>
                <a:cs typeface="Tahoma" pitchFamily="34" charset="0"/>
              </a:rPr>
              <a:t>труда</a:t>
            </a:r>
          </a:p>
        </p:txBody>
      </p:sp>
      <p:sp>
        <p:nvSpPr>
          <p:cNvPr id="15370" name="Line 10"/>
          <p:cNvSpPr>
            <a:spLocks noChangeShapeType="1"/>
          </p:cNvSpPr>
          <p:nvPr/>
        </p:nvSpPr>
        <p:spPr bwMode="auto">
          <a:xfrm>
            <a:off x="4067331" y="2362200"/>
            <a:ext cx="0" cy="3352800"/>
          </a:xfrm>
          <a:prstGeom prst="line">
            <a:avLst/>
          </a:prstGeom>
          <a:noFill/>
          <a:ln w="12700" cap="sq">
            <a:solidFill>
              <a:schemeClr val="tx1"/>
            </a:solidFill>
            <a:round/>
            <a:headEnd type="none" w="sm" len="sm"/>
            <a:tailEnd type="none" w="sm" len="sm"/>
          </a:ln>
          <a:effectLst/>
        </p:spPr>
        <p:txBody>
          <a:bodyPr wrap="none"/>
          <a:lstStyle/>
          <a:p>
            <a:endParaRPr lang="ru-RU"/>
          </a:p>
        </p:txBody>
      </p:sp>
      <p:sp>
        <p:nvSpPr>
          <p:cNvPr id="15371" name="Rectangle 11">
            <a:hlinkClick r:id="" action="ppaction://noaction"/>
          </p:cNvPr>
          <p:cNvSpPr>
            <a:spLocks noChangeArrowheads="1"/>
          </p:cNvSpPr>
          <p:nvPr/>
        </p:nvSpPr>
        <p:spPr bwMode="auto">
          <a:xfrm>
            <a:off x="5156616" y="1828800"/>
            <a:ext cx="3530184" cy="53340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r>
              <a:rPr lang="ru-RU" sz="3200" b="1" dirty="0">
                <a:solidFill>
                  <a:schemeClr val="tx1"/>
                </a:solidFill>
                <a:effectLst>
                  <a:outerShdw blurRad="38100" dist="38100" dir="2700000" algn="tl">
                    <a:srgbClr val="000000"/>
                  </a:outerShdw>
                </a:effectLst>
                <a:latin typeface="Tahoma" pitchFamily="34" charset="0"/>
                <a:ea typeface="Tahoma" pitchFamily="34" charset="0"/>
                <a:cs typeface="Tahoma" pitchFamily="34" charset="0"/>
              </a:rPr>
              <a:t>Работодатель</a:t>
            </a:r>
          </a:p>
        </p:txBody>
      </p:sp>
      <p:sp>
        <p:nvSpPr>
          <p:cNvPr id="15372" name="Rectangle 12"/>
          <p:cNvSpPr>
            <a:spLocks noChangeArrowheads="1"/>
          </p:cNvSpPr>
          <p:nvPr/>
        </p:nvSpPr>
        <p:spPr bwMode="auto">
          <a:xfrm>
            <a:off x="4648200" y="2667000"/>
            <a:ext cx="3657600" cy="76200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r>
              <a:rPr lang="ru-RU" sz="2000" dirty="0">
                <a:latin typeface="Tahoma" pitchFamily="34" charset="0"/>
                <a:ea typeface="Tahoma" pitchFamily="34" charset="0"/>
                <a:cs typeface="Tahoma" pitchFamily="34" charset="0"/>
              </a:rPr>
              <a:t>рационально</a:t>
            </a:r>
          </a:p>
          <a:p>
            <a:pPr algn="ctr"/>
            <a:r>
              <a:rPr lang="ru-RU" sz="2000" dirty="0">
                <a:latin typeface="Tahoma" pitchFamily="34" charset="0"/>
                <a:ea typeface="Tahoma" pitchFamily="34" charset="0"/>
                <a:cs typeface="Tahoma" pitchFamily="34" charset="0"/>
              </a:rPr>
              <a:t>использовать труд</a:t>
            </a:r>
          </a:p>
        </p:txBody>
      </p:sp>
      <p:sp>
        <p:nvSpPr>
          <p:cNvPr id="15373" name="Rectangle 13"/>
          <p:cNvSpPr>
            <a:spLocks noChangeArrowheads="1"/>
          </p:cNvSpPr>
          <p:nvPr/>
        </p:nvSpPr>
        <p:spPr bwMode="auto">
          <a:xfrm>
            <a:off x="4648200" y="3581400"/>
            <a:ext cx="3657600" cy="68580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r>
              <a:rPr lang="ru-RU" sz="2000" dirty="0">
                <a:latin typeface="Tahoma" pitchFamily="34" charset="0"/>
                <a:ea typeface="Tahoma" pitchFamily="34" charset="0"/>
                <a:cs typeface="Tahoma" pitchFamily="34" charset="0"/>
              </a:rPr>
              <a:t>создавать условия</a:t>
            </a:r>
          </a:p>
          <a:p>
            <a:pPr algn="ctr"/>
            <a:r>
              <a:rPr lang="ru-RU" sz="2000" dirty="0">
                <a:latin typeface="Tahoma" pitchFamily="34" charset="0"/>
                <a:ea typeface="Tahoma" pitchFamily="34" charset="0"/>
                <a:cs typeface="Tahoma" pitchFamily="34" charset="0"/>
              </a:rPr>
              <a:t>труда</a:t>
            </a:r>
          </a:p>
        </p:txBody>
      </p:sp>
      <p:sp>
        <p:nvSpPr>
          <p:cNvPr id="15374" name="Rectangle 14"/>
          <p:cNvSpPr>
            <a:spLocks noChangeArrowheads="1"/>
          </p:cNvSpPr>
          <p:nvPr/>
        </p:nvSpPr>
        <p:spPr bwMode="auto">
          <a:xfrm>
            <a:off x="4648200" y="4648200"/>
            <a:ext cx="3657600" cy="60960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r>
              <a:rPr lang="ru-RU" sz="2000" dirty="0">
                <a:latin typeface="Tahoma" pitchFamily="34" charset="0"/>
                <a:ea typeface="Tahoma" pitchFamily="34" charset="0"/>
                <a:cs typeface="Tahoma" pitchFamily="34" charset="0"/>
              </a:rPr>
              <a:t>оплачивать труд</a:t>
            </a:r>
          </a:p>
        </p:txBody>
      </p:sp>
      <p:sp>
        <p:nvSpPr>
          <p:cNvPr id="15375" name="Rectangle 15"/>
          <p:cNvSpPr>
            <a:spLocks noChangeArrowheads="1"/>
          </p:cNvSpPr>
          <p:nvPr/>
        </p:nvSpPr>
        <p:spPr bwMode="auto">
          <a:xfrm>
            <a:off x="4648200" y="5638800"/>
            <a:ext cx="3733800" cy="76200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r>
              <a:rPr lang="ru-RU" sz="2000">
                <a:latin typeface="Tahoma" pitchFamily="34" charset="0"/>
                <a:ea typeface="Tahoma" pitchFamily="34" charset="0"/>
                <a:cs typeface="Tahoma" pitchFamily="34" charset="0"/>
              </a:rPr>
              <a:t>осуществлять повышение</a:t>
            </a:r>
          </a:p>
          <a:p>
            <a:pPr algn="ctr"/>
            <a:r>
              <a:rPr lang="ru-RU" sz="2000">
                <a:latin typeface="Tahoma" pitchFamily="34" charset="0"/>
                <a:ea typeface="Tahoma" pitchFamily="34" charset="0"/>
                <a:cs typeface="Tahoma" pitchFamily="34" charset="0"/>
              </a:rPr>
              <a:t>квалификации</a:t>
            </a:r>
          </a:p>
        </p:txBody>
      </p:sp>
      <p:sp>
        <p:nvSpPr>
          <p:cNvPr id="15376" name="Line 16"/>
          <p:cNvSpPr>
            <a:spLocks noChangeShapeType="1"/>
          </p:cNvSpPr>
          <p:nvPr/>
        </p:nvSpPr>
        <p:spPr bwMode="auto">
          <a:xfrm flipH="1">
            <a:off x="3762531" y="2971800"/>
            <a:ext cx="304800" cy="0"/>
          </a:xfrm>
          <a:prstGeom prst="line">
            <a:avLst/>
          </a:prstGeom>
          <a:noFill/>
          <a:ln w="12700" cap="sq">
            <a:solidFill>
              <a:schemeClr val="tx1"/>
            </a:solidFill>
            <a:round/>
            <a:headEnd type="none" w="sm" len="sm"/>
            <a:tailEnd type="triangle" w="sm" len="sm"/>
          </a:ln>
          <a:effectLst/>
        </p:spPr>
        <p:txBody>
          <a:bodyPr wrap="none"/>
          <a:lstStyle/>
          <a:p>
            <a:endParaRPr lang="ru-RU"/>
          </a:p>
        </p:txBody>
      </p:sp>
      <p:sp>
        <p:nvSpPr>
          <p:cNvPr id="15377" name="Line 17"/>
          <p:cNvSpPr>
            <a:spLocks noChangeShapeType="1"/>
          </p:cNvSpPr>
          <p:nvPr/>
        </p:nvSpPr>
        <p:spPr bwMode="auto">
          <a:xfrm flipH="1">
            <a:off x="3762531" y="3810000"/>
            <a:ext cx="304800" cy="0"/>
          </a:xfrm>
          <a:prstGeom prst="line">
            <a:avLst/>
          </a:prstGeom>
          <a:noFill/>
          <a:ln w="12700" cap="sq">
            <a:solidFill>
              <a:schemeClr val="tx1"/>
            </a:solidFill>
            <a:round/>
            <a:headEnd type="none" w="sm" len="sm"/>
            <a:tailEnd type="triangle" w="sm" len="sm"/>
          </a:ln>
          <a:effectLst/>
        </p:spPr>
        <p:txBody>
          <a:bodyPr wrap="none"/>
          <a:lstStyle/>
          <a:p>
            <a:endParaRPr lang="ru-RU"/>
          </a:p>
        </p:txBody>
      </p:sp>
      <p:sp>
        <p:nvSpPr>
          <p:cNvPr id="15378" name="Line 18"/>
          <p:cNvSpPr>
            <a:spLocks noChangeShapeType="1"/>
          </p:cNvSpPr>
          <p:nvPr/>
        </p:nvSpPr>
        <p:spPr bwMode="auto">
          <a:xfrm flipH="1">
            <a:off x="3762531" y="4648200"/>
            <a:ext cx="304800" cy="0"/>
          </a:xfrm>
          <a:prstGeom prst="line">
            <a:avLst/>
          </a:prstGeom>
          <a:noFill/>
          <a:ln w="12700" cap="sq">
            <a:solidFill>
              <a:schemeClr val="tx1"/>
            </a:solidFill>
            <a:round/>
            <a:headEnd type="none" w="sm" len="sm"/>
            <a:tailEnd type="triangle" w="sm" len="sm"/>
          </a:ln>
          <a:effectLst/>
        </p:spPr>
        <p:txBody>
          <a:bodyPr wrap="none"/>
          <a:lstStyle/>
          <a:p>
            <a:endParaRPr lang="ru-RU"/>
          </a:p>
        </p:txBody>
      </p:sp>
      <p:sp>
        <p:nvSpPr>
          <p:cNvPr id="15379" name="Line 19"/>
          <p:cNvSpPr>
            <a:spLocks noChangeShapeType="1"/>
          </p:cNvSpPr>
          <p:nvPr/>
        </p:nvSpPr>
        <p:spPr bwMode="auto">
          <a:xfrm flipH="1">
            <a:off x="3762531" y="5638800"/>
            <a:ext cx="304800" cy="0"/>
          </a:xfrm>
          <a:prstGeom prst="line">
            <a:avLst/>
          </a:prstGeom>
          <a:noFill/>
          <a:ln w="12700" cap="sq">
            <a:solidFill>
              <a:schemeClr val="tx1"/>
            </a:solidFill>
            <a:round/>
            <a:headEnd type="none" w="sm" len="sm"/>
            <a:tailEnd type="triangle" w="sm" len="sm"/>
          </a:ln>
          <a:effectLst/>
        </p:spPr>
        <p:txBody>
          <a:bodyPr wrap="none"/>
          <a:lstStyle/>
          <a:p>
            <a:endParaRPr lang="ru-RU"/>
          </a:p>
        </p:txBody>
      </p:sp>
      <p:sp>
        <p:nvSpPr>
          <p:cNvPr id="15380" name="Line 20"/>
          <p:cNvSpPr>
            <a:spLocks noChangeShapeType="1"/>
          </p:cNvSpPr>
          <p:nvPr/>
        </p:nvSpPr>
        <p:spPr bwMode="auto">
          <a:xfrm>
            <a:off x="8686800" y="2286000"/>
            <a:ext cx="0" cy="3657600"/>
          </a:xfrm>
          <a:prstGeom prst="line">
            <a:avLst/>
          </a:prstGeom>
          <a:noFill/>
          <a:ln w="12700" cap="sq">
            <a:solidFill>
              <a:schemeClr val="tx1"/>
            </a:solidFill>
            <a:round/>
            <a:headEnd type="none" w="sm" len="sm"/>
            <a:tailEnd type="none" w="sm" len="sm"/>
          </a:ln>
          <a:effectLst/>
        </p:spPr>
        <p:txBody>
          <a:bodyPr wrap="none"/>
          <a:lstStyle/>
          <a:p>
            <a:endParaRPr lang="ru-RU"/>
          </a:p>
        </p:txBody>
      </p:sp>
      <p:sp>
        <p:nvSpPr>
          <p:cNvPr id="15381" name="Line 21"/>
          <p:cNvSpPr>
            <a:spLocks noChangeShapeType="1"/>
          </p:cNvSpPr>
          <p:nvPr/>
        </p:nvSpPr>
        <p:spPr bwMode="auto">
          <a:xfrm flipH="1">
            <a:off x="8305800" y="3048000"/>
            <a:ext cx="381000" cy="0"/>
          </a:xfrm>
          <a:prstGeom prst="line">
            <a:avLst/>
          </a:prstGeom>
          <a:noFill/>
          <a:ln w="12700" cap="sq">
            <a:solidFill>
              <a:schemeClr val="tx1"/>
            </a:solidFill>
            <a:round/>
            <a:headEnd type="none" w="sm" len="sm"/>
            <a:tailEnd type="triangle" w="sm" len="sm"/>
          </a:ln>
          <a:effectLst/>
        </p:spPr>
        <p:txBody>
          <a:bodyPr wrap="none"/>
          <a:lstStyle/>
          <a:p>
            <a:endParaRPr lang="ru-RU"/>
          </a:p>
        </p:txBody>
      </p:sp>
      <p:sp>
        <p:nvSpPr>
          <p:cNvPr id="15382" name="Line 22"/>
          <p:cNvSpPr>
            <a:spLocks noChangeShapeType="1"/>
          </p:cNvSpPr>
          <p:nvPr/>
        </p:nvSpPr>
        <p:spPr bwMode="auto">
          <a:xfrm flipH="1">
            <a:off x="8305800" y="3962400"/>
            <a:ext cx="381000" cy="0"/>
          </a:xfrm>
          <a:prstGeom prst="line">
            <a:avLst/>
          </a:prstGeom>
          <a:noFill/>
          <a:ln w="12700" cap="sq">
            <a:solidFill>
              <a:schemeClr val="tx1"/>
            </a:solidFill>
            <a:round/>
            <a:headEnd type="none" w="sm" len="sm"/>
            <a:tailEnd type="triangle" w="sm" len="sm"/>
          </a:ln>
          <a:effectLst/>
        </p:spPr>
        <p:txBody>
          <a:bodyPr wrap="none"/>
          <a:lstStyle/>
          <a:p>
            <a:endParaRPr lang="ru-RU"/>
          </a:p>
        </p:txBody>
      </p:sp>
      <p:sp>
        <p:nvSpPr>
          <p:cNvPr id="15383" name="Line 23"/>
          <p:cNvSpPr>
            <a:spLocks noChangeShapeType="1"/>
          </p:cNvSpPr>
          <p:nvPr/>
        </p:nvSpPr>
        <p:spPr bwMode="auto">
          <a:xfrm flipH="1">
            <a:off x="8305800" y="4953000"/>
            <a:ext cx="381000" cy="0"/>
          </a:xfrm>
          <a:prstGeom prst="line">
            <a:avLst/>
          </a:prstGeom>
          <a:noFill/>
          <a:ln w="12700" cap="sq">
            <a:solidFill>
              <a:schemeClr val="tx1"/>
            </a:solidFill>
            <a:round/>
            <a:headEnd type="none" w="sm" len="sm"/>
            <a:tailEnd type="triangle" w="sm" len="sm"/>
          </a:ln>
          <a:effectLst/>
        </p:spPr>
        <p:txBody>
          <a:bodyPr wrap="none"/>
          <a:lstStyle/>
          <a:p>
            <a:endParaRPr lang="ru-RU"/>
          </a:p>
        </p:txBody>
      </p:sp>
      <p:sp>
        <p:nvSpPr>
          <p:cNvPr id="15384" name="Line 24"/>
          <p:cNvSpPr>
            <a:spLocks noChangeShapeType="1"/>
          </p:cNvSpPr>
          <p:nvPr/>
        </p:nvSpPr>
        <p:spPr bwMode="auto">
          <a:xfrm flipH="1">
            <a:off x="8382000" y="5943600"/>
            <a:ext cx="304800" cy="0"/>
          </a:xfrm>
          <a:prstGeom prst="line">
            <a:avLst/>
          </a:prstGeom>
          <a:noFill/>
          <a:ln w="12700" cap="sq">
            <a:solidFill>
              <a:schemeClr val="tx1"/>
            </a:solidFill>
            <a:round/>
            <a:headEnd type="none" w="sm" len="sm"/>
            <a:tailEnd type="triangle" w="sm" len="sm"/>
          </a:ln>
          <a:effectLst/>
        </p:spPr>
        <p:txBody>
          <a:bodyPr wrap="none"/>
          <a:lstStyle/>
          <a:p>
            <a:endParaRPr lang="ru-RU"/>
          </a:p>
        </p:txBody>
      </p:sp>
      <p:sp>
        <p:nvSpPr>
          <p:cNvPr id="26" name="Заголовок 5"/>
          <p:cNvSpPr txBox="1">
            <a:spLocks/>
          </p:cNvSpPr>
          <p:nvPr/>
        </p:nvSpPr>
        <p:spPr bwMode="auto">
          <a:xfrm>
            <a:off x="0" y="239845"/>
            <a:ext cx="8305800" cy="1304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0" cap="none" spc="0" normalizeH="0" baseline="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rPr>
              <a:t>Стороны трудовых</a:t>
            </a:r>
            <a:r>
              <a:rPr kumimoji="0" lang="ru-RU" sz="4800" b="1" i="0" u="none" strike="noStrike" kern="0" cap="none" spc="0" normalizeH="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rPr>
              <a:t> отношений</a:t>
            </a:r>
            <a:endParaRPr kumimoji="0" lang="ru-RU" sz="4800" b="1" i="0" u="none" strike="noStrike" kern="0" cap="none" spc="0" normalizeH="0" baseline="0" noProof="0" dirty="0" smtClean="0">
              <a:ln>
                <a:noFill/>
              </a:ln>
              <a:solidFill>
                <a:schemeClr val="bg1"/>
              </a:solidFill>
              <a:effectLst>
                <a:outerShdw blurRad="38100" dist="38100" dir="2700000" algn="tl">
                  <a:srgbClr val="000000">
                    <a:alpha val="43137"/>
                  </a:srgbClr>
                </a:outerShdw>
                <a:reflection blurRad="12700" stA="48000" endA="300" endPos="55000" dir="5400000" sy="-90000" algn="bl" rotWithShape="0"/>
              </a:effectLst>
              <a:uLnTx/>
              <a:uFillTx/>
              <a:latin typeface="Tahoma" pitchFamily="34" charset="0"/>
              <a:ea typeface="Tahoma" pitchFamily="34" charset="0"/>
              <a:cs typeface="Tahoma" pitchFamily="34" charset="0"/>
            </a:endParaRPr>
          </a:p>
        </p:txBody>
      </p:sp>
      <p:sp>
        <p:nvSpPr>
          <p:cNvPr id="28" name="Rectangle 11">
            <a:hlinkClick r:id="" action="ppaction://noaction"/>
          </p:cNvPr>
          <p:cNvSpPr>
            <a:spLocks noChangeArrowheads="1"/>
          </p:cNvSpPr>
          <p:nvPr/>
        </p:nvSpPr>
        <p:spPr bwMode="auto">
          <a:xfrm>
            <a:off x="152401" y="1828800"/>
            <a:ext cx="3914931" cy="53340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r>
              <a:rPr lang="ru-RU" sz="3200" b="1" dirty="0" smtClean="0">
                <a:solidFill>
                  <a:schemeClr val="tx1"/>
                </a:solidFill>
                <a:effectLst>
                  <a:outerShdw blurRad="38100" dist="38100" dir="2700000" algn="tl">
                    <a:srgbClr val="000000"/>
                  </a:outerShdw>
                </a:effectLst>
                <a:latin typeface="Tahoma" pitchFamily="34" charset="0"/>
                <a:ea typeface="Tahoma" pitchFamily="34" charset="0"/>
                <a:cs typeface="Tahoma" pitchFamily="34" charset="0"/>
              </a:rPr>
              <a:t>Работник</a:t>
            </a:r>
            <a:endParaRPr lang="ru-RU" sz="3200" b="1" dirty="0">
              <a:solidFill>
                <a:schemeClr val="tx1"/>
              </a:solidFill>
              <a:effectLst>
                <a:outerShdw blurRad="38100" dist="38100" dir="2700000" algn="tl">
                  <a:srgbClr val="000000"/>
                </a:outerShdw>
              </a:effectLst>
              <a:latin typeface="Tahoma" pitchFamily="34" charset="0"/>
              <a:ea typeface="Tahoma" pitchFamily="34" charset="0"/>
              <a:cs typeface="Tahoma" pitchFamily="34" charset="0"/>
            </a:endParaRPr>
          </a:p>
        </p:txBody>
      </p:sp>
      <p:sp>
        <p:nvSpPr>
          <p:cNvPr id="29" name="Двойная стрелка влево/вправо 28"/>
          <p:cNvSpPr/>
          <p:nvPr/>
        </p:nvSpPr>
        <p:spPr bwMode="auto">
          <a:xfrm>
            <a:off x="4067331" y="1946225"/>
            <a:ext cx="999344" cy="339777"/>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31" name="Rectangle 11"/>
          <p:cNvSpPr>
            <a:spLocks noChangeArrowheads="1"/>
          </p:cNvSpPr>
          <p:nvPr/>
        </p:nvSpPr>
        <p:spPr bwMode="auto">
          <a:xfrm>
            <a:off x="1723877" y="4648200"/>
            <a:ext cx="5426439" cy="1073046"/>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r>
              <a:rPr lang="ru-RU" sz="4000" b="1" dirty="0" smtClean="0">
                <a:solidFill>
                  <a:schemeClr val="tx1"/>
                </a:solidFill>
                <a:effectLst>
                  <a:outerShdw blurRad="38100" dist="38100" dir="2700000" algn="tl">
                    <a:srgbClr val="000000"/>
                  </a:outerShdw>
                </a:effectLst>
                <a:latin typeface="Tahoma" pitchFamily="34" charset="0"/>
                <a:ea typeface="Tahoma" pitchFamily="34" charset="0"/>
                <a:cs typeface="Tahoma" pitchFamily="34" charset="0"/>
              </a:rPr>
              <a:t>Трудовой договор</a:t>
            </a:r>
            <a:endParaRPr lang="ru-RU" sz="4000" b="1" dirty="0">
              <a:solidFill>
                <a:schemeClr val="tx1"/>
              </a:solidFill>
              <a:effectLst>
                <a:outerShdw blurRad="38100" dist="38100" dir="2700000" algn="tl">
                  <a:srgbClr val="000000"/>
                </a:outerShdw>
              </a:effectLst>
              <a:latin typeface="Tahoma" pitchFamily="34" charset="0"/>
              <a:ea typeface="Tahoma" pitchFamily="34" charset="0"/>
              <a:cs typeface="Tahoma" pitchFamily="34" charset="0"/>
            </a:endParaRPr>
          </a:p>
        </p:txBody>
      </p:sp>
      <p:sp>
        <p:nvSpPr>
          <p:cNvPr id="32" name="Двойная стрелка влево/вправо 31"/>
          <p:cNvSpPr/>
          <p:nvPr/>
        </p:nvSpPr>
        <p:spPr bwMode="auto">
          <a:xfrm rot="15036323">
            <a:off x="1991906" y="3452126"/>
            <a:ext cx="1194398" cy="47940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33" name="Двойная стрелка влево/вправо 32"/>
          <p:cNvSpPr/>
          <p:nvPr/>
        </p:nvSpPr>
        <p:spPr bwMode="auto">
          <a:xfrm rot="17314828">
            <a:off x="5466502" y="3451665"/>
            <a:ext cx="1194398" cy="47940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0" dur="1000" fill="hold"/>
                                        <p:tgtEl>
                                          <p:spTgt spid="2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5371"/>
                                        </p:tgtEl>
                                        <p:attrNameLst>
                                          <p:attrName>style.visibility</p:attrName>
                                        </p:attrNameLst>
                                      </p:cBhvr>
                                      <p:to>
                                        <p:strVal val="visible"/>
                                      </p:to>
                                    </p:set>
                                    <p:anim calcmode="lin" valueType="num">
                                      <p:cBhvr>
                                        <p:cTn id="18" dur="500" decel="50000" fill="hold">
                                          <p:stCondLst>
                                            <p:cond delay="0"/>
                                          </p:stCondLst>
                                        </p:cTn>
                                        <p:tgtEl>
                                          <p:spTgt spid="1537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537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5371"/>
                                        </p:tgtEl>
                                        <p:attrNameLst>
                                          <p:attrName>ppt_w</p:attrName>
                                        </p:attrNameLst>
                                      </p:cBhvr>
                                      <p:tavLst>
                                        <p:tav tm="0">
                                          <p:val>
                                            <p:strVal val="#ppt_w*.05"/>
                                          </p:val>
                                        </p:tav>
                                        <p:tav tm="100000">
                                          <p:val>
                                            <p:strVal val="#ppt_w"/>
                                          </p:val>
                                        </p:tav>
                                      </p:tavLst>
                                    </p:anim>
                                    <p:anim calcmode="lin" valueType="num">
                                      <p:cBhvr>
                                        <p:cTn id="21" dur="1000" fill="hold"/>
                                        <p:tgtEl>
                                          <p:spTgt spid="1537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537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537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537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53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366"/>
                                        </p:tgtEl>
                                        <p:attrNameLst>
                                          <p:attrName>style.visibility</p:attrName>
                                        </p:attrNameLst>
                                      </p:cBhvr>
                                      <p:to>
                                        <p:strVal val="visible"/>
                                      </p:to>
                                    </p:set>
                                    <p:animEffect transition="in" filter="fade">
                                      <p:cBhvr>
                                        <p:cTn id="30" dur="2000"/>
                                        <p:tgtEl>
                                          <p:spTgt spid="153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376"/>
                                        </p:tgtEl>
                                        <p:attrNameLst>
                                          <p:attrName>style.visibility</p:attrName>
                                        </p:attrNameLst>
                                      </p:cBhvr>
                                      <p:to>
                                        <p:strVal val="visible"/>
                                      </p:to>
                                    </p:set>
                                    <p:animEffect transition="in" filter="fade">
                                      <p:cBhvr>
                                        <p:cTn id="33" dur="2000"/>
                                        <p:tgtEl>
                                          <p:spTgt spid="1537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370"/>
                                        </p:tgtEl>
                                        <p:attrNameLst>
                                          <p:attrName>style.visibility</p:attrName>
                                        </p:attrNameLst>
                                      </p:cBhvr>
                                      <p:to>
                                        <p:strVal val="visible"/>
                                      </p:to>
                                    </p:set>
                                    <p:animEffect transition="in" filter="fade">
                                      <p:cBhvr>
                                        <p:cTn id="36" dur="2000"/>
                                        <p:tgtEl>
                                          <p:spTgt spid="1537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fade">
                                      <p:cBhvr>
                                        <p:cTn id="41" dur="2000"/>
                                        <p:tgtEl>
                                          <p:spTgt spid="153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381"/>
                                        </p:tgtEl>
                                        <p:attrNameLst>
                                          <p:attrName>style.visibility</p:attrName>
                                        </p:attrNameLst>
                                      </p:cBhvr>
                                      <p:to>
                                        <p:strVal val="visible"/>
                                      </p:to>
                                    </p:set>
                                    <p:animEffect transition="in" filter="fade">
                                      <p:cBhvr>
                                        <p:cTn id="44" dur="2000"/>
                                        <p:tgtEl>
                                          <p:spTgt spid="153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380"/>
                                        </p:tgtEl>
                                        <p:attrNameLst>
                                          <p:attrName>style.visibility</p:attrName>
                                        </p:attrNameLst>
                                      </p:cBhvr>
                                      <p:to>
                                        <p:strVal val="visible"/>
                                      </p:to>
                                    </p:set>
                                    <p:animEffect transition="in" filter="fade">
                                      <p:cBhvr>
                                        <p:cTn id="47" dur="2000"/>
                                        <p:tgtEl>
                                          <p:spTgt spid="153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73"/>
                                        </p:tgtEl>
                                        <p:attrNameLst>
                                          <p:attrName>style.visibility</p:attrName>
                                        </p:attrNameLst>
                                      </p:cBhvr>
                                      <p:to>
                                        <p:strVal val="visible"/>
                                      </p:to>
                                    </p:set>
                                    <p:animEffect transition="in" filter="fade">
                                      <p:cBhvr>
                                        <p:cTn id="52" dur="2000"/>
                                        <p:tgtEl>
                                          <p:spTgt spid="153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382"/>
                                        </p:tgtEl>
                                        <p:attrNameLst>
                                          <p:attrName>style.visibility</p:attrName>
                                        </p:attrNameLst>
                                      </p:cBhvr>
                                      <p:to>
                                        <p:strVal val="visible"/>
                                      </p:to>
                                    </p:set>
                                    <p:animEffect transition="in" filter="fade">
                                      <p:cBhvr>
                                        <p:cTn id="55" dur="2000"/>
                                        <p:tgtEl>
                                          <p:spTgt spid="1538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367"/>
                                        </p:tgtEl>
                                        <p:attrNameLst>
                                          <p:attrName>style.visibility</p:attrName>
                                        </p:attrNameLst>
                                      </p:cBhvr>
                                      <p:to>
                                        <p:strVal val="visible"/>
                                      </p:to>
                                    </p:set>
                                    <p:animEffect transition="in" filter="fade">
                                      <p:cBhvr>
                                        <p:cTn id="60" dur="2000"/>
                                        <p:tgtEl>
                                          <p:spTgt spid="1536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377"/>
                                        </p:tgtEl>
                                        <p:attrNameLst>
                                          <p:attrName>style.visibility</p:attrName>
                                        </p:attrNameLst>
                                      </p:cBhvr>
                                      <p:to>
                                        <p:strVal val="visible"/>
                                      </p:to>
                                    </p:set>
                                    <p:animEffect transition="in" filter="fade">
                                      <p:cBhvr>
                                        <p:cTn id="63" dur="2000"/>
                                        <p:tgtEl>
                                          <p:spTgt spid="1537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368"/>
                                        </p:tgtEl>
                                        <p:attrNameLst>
                                          <p:attrName>style.visibility</p:attrName>
                                        </p:attrNameLst>
                                      </p:cBhvr>
                                      <p:to>
                                        <p:strVal val="visible"/>
                                      </p:to>
                                    </p:set>
                                    <p:animEffect transition="in" filter="fade">
                                      <p:cBhvr>
                                        <p:cTn id="68" dur="2000"/>
                                        <p:tgtEl>
                                          <p:spTgt spid="1536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378"/>
                                        </p:tgtEl>
                                        <p:attrNameLst>
                                          <p:attrName>style.visibility</p:attrName>
                                        </p:attrNameLst>
                                      </p:cBhvr>
                                      <p:to>
                                        <p:strVal val="visible"/>
                                      </p:to>
                                    </p:set>
                                    <p:animEffect transition="in" filter="fade">
                                      <p:cBhvr>
                                        <p:cTn id="71" dur="2000"/>
                                        <p:tgtEl>
                                          <p:spTgt spid="1537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5369"/>
                                        </p:tgtEl>
                                        <p:attrNameLst>
                                          <p:attrName>style.visibility</p:attrName>
                                        </p:attrNameLst>
                                      </p:cBhvr>
                                      <p:to>
                                        <p:strVal val="visible"/>
                                      </p:to>
                                    </p:set>
                                    <p:animEffect transition="in" filter="fade">
                                      <p:cBhvr>
                                        <p:cTn id="76" dur="2000"/>
                                        <p:tgtEl>
                                          <p:spTgt spid="1536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379"/>
                                        </p:tgtEl>
                                        <p:attrNameLst>
                                          <p:attrName>style.visibility</p:attrName>
                                        </p:attrNameLst>
                                      </p:cBhvr>
                                      <p:to>
                                        <p:strVal val="visible"/>
                                      </p:to>
                                    </p:set>
                                    <p:animEffect transition="in" filter="fade">
                                      <p:cBhvr>
                                        <p:cTn id="79" dur="2000"/>
                                        <p:tgtEl>
                                          <p:spTgt spid="1537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374"/>
                                        </p:tgtEl>
                                        <p:attrNameLst>
                                          <p:attrName>style.visibility</p:attrName>
                                        </p:attrNameLst>
                                      </p:cBhvr>
                                      <p:to>
                                        <p:strVal val="visible"/>
                                      </p:to>
                                    </p:set>
                                    <p:animEffect transition="in" filter="fade">
                                      <p:cBhvr>
                                        <p:cTn id="84" dur="2000"/>
                                        <p:tgtEl>
                                          <p:spTgt spid="1537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383"/>
                                        </p:tgtEl>
                                        <p:attrNameLst>
                                          <p:attrName>style.visibility</p:attrName>
                                        </p:attrNameLst>
                                      </p:cBhvr>
                                      <p:to>
                                        <p:strVal val="visible"/>
                                      </p:to>
                                    </p:set>
                                    <p:animEffect transition="in" filter="fade">
                                      <p:cBhvr>
                                        <p:cTn id="87" dur="2000"/>
                                        <p:tgtEl>
                                          <p:spTgt spid="1538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375"/>
                                        </p:tgtEl>
                                        <p:attrNameLst>
                                          <p:attrName>style.visibility</p:attrName>
                                        </p:attrNameLst>
                                      </p:cBhvr>
                                      <p:to>
                                        <p:strVal val="visible"/>
                                      </p:to>
                                    </p:set>
                                    <p:animEffect transition="in" filter="fade">
                                      <p:cBhvr>
                                        <p:cTn id="92" dur="2000"/>
                                        <p:tgtEl>
                                          <p:spTgt spid="153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5384"/>
                                        </p:tgtEl>
                                        <p:attrNameLst>
                                          <p:attrName>style.visibility</p:attrName>
                                        </p:attrNameLst>
                                      </p:cBhvr>
                                      <p:to>
                                        <p:strVal val="visible"/>
                                      </p:to>
                                    </p:set>
                                    <p:animEffect transition="in" filter="fade">
                                      <p:cBhvr>
                                        <p:cTn id="95" dur="2000"/>
                                        <p:tgtEl>
                                          <p:spTgt spid="15384"/>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1536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5367"/>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536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5369"/>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15372"/>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15373"/>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5374"/>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5370"/>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5380"/>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5381"/>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5382"/>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5383"/>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15375"/>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5384"/>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537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5377"/>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5378"/>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5379"/>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2000"/>
                                        <p:tgtEl>
                                          <p:spTgt spid="3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2000"/>
                                        <p:tgtEl>
                                          <p:spTgt spid="3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2000"/>
                                        <p:tgtEl>
                                          <p:spTgt spid="2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fade">
                                      <p:cBhvr>
                                        <p:cTn id="14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6" grpId="1" animBg="1"/>
      <p:bldP spid="15367" grpId="0" animBg="1"/>
      <p:bldP spid="15367" grpId="1" animBg="1"/>
      <p:bldP spid="15368" grpId="0" animBg="1"/>
      <p:bldP spid="15368" grpId="1" animBg="1"/>
      <p:bldP spid="15369" grpId="0" animBg="1"/>
      <p:bldP spid="15369" grpId="1" animBg="1"/>
      <p:bldP spid="15370" grpId="0" animBg="1"/>
      <p:bldP spid="15370" grpId="1" animBg="1"/>
      <p:bldP spid="15371" grpId="0" animBg="1"/>
      <p:bldP spid="15372" grpId="0" animBg="1"/>
      <p:bldP spid="15372" grpId="1" animBg="1"/>
      <p:bldP spid="15373" grpId="0" animBg="1"/>
      <p:bldP spid="15373" grpId="1" animBg="1"/>
      <p:bldP spid="15374" grpId="0" animBg="1"/>
      <p:bldP spid="15374" grpId="1" animBg="1"/>
      <p:bldP spid="15375" grpId="0" animBg="1"/>
      <p:bldP spid="15375" grpId="1" animBg="1"/>
      <p:bldP spid="15376" grpId="0" animBg="1"/>
      <p:bldP spid="15376" grpId="1" animBg="1"/>
      <p:bldP spid="15377" grpId="0" animBg="1"/>
      <p:bldP spid="15377" grpId="1" animBg="1"/>
      <p:bldP spid="15378" grpId="0" animBg="1"/>
      <p:bldP spid="15378" grpId="1" animBg="1"/>
      <p:bldP spid="15379" grpId="0" animBg="1"/>
      <p:bldP spid="15379" grpId="1" animBg="1"/>
      <p:bldP spid="15380" grpId="0" animBg="1"/>
      <p:bldP spid="15380" grpId="1" animBg="1"/>
      <p:bldP spid="15381" grpId="0" animBg="1"/>
      <p:bldP spid="15381" grpId="1" animBg="1"/>
      <p:bldP spid="15382" grpId="0" animBg="1"/>
      <p:bldP spid="15382" grpId="1" animBg="1"/>
      <p:bldP spid="15383" grpId="0" animBg="1"/>
      <p:bldP spid="15383" grpId="1" animBg="1"/>
      <p:bldP spid="15384" grpId="0" animBg="1"/>
      <p:bldP spid="15384" grpId="1" animBg="1"/>
      <p:bldP spid="28" grpId="0" animBg="1"/>
      <p:bldP spid="29"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877272"/>
            <a:ext cx="8610600" cy="415578"/>
          </a:xfrm>
        </p:spPr>
        <p:txBody>
          <a:bodyPr>
            <a:normAutofit fontScale="90000"/>
          </a:bodyPr>
          <a:lstStyle/>
          <a:p>
            <a:endParaRPr lang="ru-RU" dirty="0"/>
          </a:p>
        </p:txBody>
      </p:sp>
      <p:sp>
        <p:nvSpPr>
          <p:cNvPr id="5" name="Текст 4"/>
          <p:cNvSpPr>
            <a:spLocks noGrp="1"/>
          </p:cNvSpPr>
          <p:nvPr>
            <p:ph type="body" idx="1"/>
          </p:nvPr>
        </p:nvSpPr>
        <p:spPr/>
        <p:txBody>
          <a:bodyPr/>
          <a:lstStyle/>
          <a:p>
            <a:endParaRPr lang="ru-RU" dirty="0"/>
          </a:p>
        </p:txBody>
      </p:sp>
      <p:sp>
        <p:nvSpPr>
          <p:cNvPr id="6" name="Текст 5"/>
          <p:cNvSpPr>
            <a:spLocks noGrp="1"/>
          </p:cNvSpPr>
          <p:nvPr>
            <p:ph type="body" sz="half" idx="3"/>
          </p:nvPr>
        </p:nvSpPr>
        <p:spPr/>
        <p:txBody>
          <a:bodyPr/>
          <a:lstStyle/>
          <a:p>
            <a:endParaRPr lang="ru-RU" dirty="0"/>
          </a:p>
        </p:txBody>
      </p:sp>
      <p:sp>
        <p:nvSpPr>
          <p:cNvPr id="3" name="Объект 2"/>
          <p:cNvSpPr>
            <a:spLocks noGrp="1"/>
          </p:cNvSpPr>
          <p:nvPr>
            <p:ph sz="quarter" idx="2"/>
          </p:nvPr>
        </p:nvSpPr>
        <p:spPr>
          <a:xfrm>
            <a:off x="0" y="1316037"/>
            <a:ext cx="4716016" cy="4489227"/>
          </a:xfrm>
        </p:spPr>
        <p:txBody>
          <a:bodyPr>
            <a:noAutofit/>
          </a:bodyPr>
          <a:lstStyle/>
          <a:p>
            <a:r>
              <a:rPr lang="ru-RU" sz="3200" b="1" i="1" dirty="0">
                <a:solidFill>
                  <a:schemeClr val="accent6">
                    <a:lumMod val="75000"/>
                  </a:schemeClr>
                </a:solidFill>
              </a:rPr>
              <a:t>Труд- </a:t>
            </a:r>
            <a:r>
              <a:rPr lang="ru-RU" sz="3200" b="1" i="1" dirty="0" smtClean="0">
                <a:solidFill>
                  <a:schemeClr val="accent6">
                    <a:lumMod val="75000"/>
                  </a:schemeClr>
                </a:solidFill>
              </a:rPr>
              <a:t>это целесообразная</a:t>
            </a:r>
            <a:r>
              <a:rPr lang="ru-RU" sz="3200" b="1" i="1" dirty="0">
                <a:solidFill>
                  <a:schemeClr val="accent6">
                    <a:lumMod val="75000"/>
                  </a:schemeClr>
                </a:solidFill>
              </a:rPr>
              <a:t>, сознательная деятельность </a:t>
            </a:r>
            <a:r>
              <a:rPr lang="ru-RU" sz="3200" b="1" i="1" dirty="0" smtClean="0">
                <a:solidFill>
                  <a:schemeClr val="accent6">
                    <a:lumMod val="75000"/>
                  </a:schemeClr>
                </a:solidFill>
              </a:rPr>
              <a:t>человека, направленная </a:t>
            </a:r>
            <a:r>
              <a:rPr lang="ru-RU" sz="3200" b="1" i="1" dirty="0">
                <a:solidFill>
                  <a:schemeClr val="accent6">
                    <a:lumMod val="75000"/>
                  </a:schemeClr>
                </a:solidFill>
              </a:rPr>
              <a:t>на удовлетворение потребностей индивида и общества</a:t>
            </a:r>
          </a:p>
        </p:txBody>
      </p:sp>
      <p:sp>
        <p:nvSpPr>
          <p:cNvPr id="7" name="Объект 6"/>
          <p:cNvSpPr>
            <a:spLocks noGrp="1"/>
          </p:cNvSpPr>
          <p:nvPr>
            <p:ph sz="quarter" idx="4"/>
          </p:nvPr>
        </p:nvSpPr>
        <p:spPr>
          <a:xfrm>
            <a:off x="4788024" y="1316037"/>
            <a:ext cx="4149242" cy="4633243"/>
          </a:xfrm>
        </p:spPr>
        <p:txBody>
          <a:bodyPr>
            <a:normAutofit/>
          </a:bodyPr>
          <a:lstStyle/>
          <a:p>
            <a:r>
              <a:rPr lang="ru-RU" sz="3600" b="1" i="1" dirty="0" smtClean="0">
                <a:solidFill>
                  <a:schemeClr val="accent6">
                    <a:lumMod val="75000"/>
                  </a:schemeClr>
                </a:solidFill>
              </a:rPr>
              <a:t>Достойный труд должен обеспечивать человеку реальное право на развитие личности</a:t>
            </a:r>
            <a:endParaRPr lang="ru-RU" sz="3600" b="1" i="1" dirty="0">
              <a:solidFill>
                <a:schemeClr val="accent6">
                  <a:lumMod val="75000"/>
                </a:schemeClr>
              </a:solidFill>
            </a:endParaRPr>
          </a:p>
        </p:txBody>
      </p:sp>
    </p:spTree>
    <p:extLst>
      <p:ext uri="{BB962C8B-B14F-4D97-AF65-F5344CB8AC3E}">
        <p14:creationId xmlns:p14="http://schemas.microsoft.com/office/powerpoint/2010/main" xmlns="" val="157457114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493</TotalTime>
  <Words>710</Words>
  <Application>Microsoft Office PowerPoint</Application>
  <PresentationFormat>Экран (4:3)</PresentationFormat>
  <Paragraphs>168</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Трек</vt:lpstr>
      <vt:lpstr>Профсоюз- стратегический ресурс</vt:lpstr>
      <vt:lpstr>Слайд 2</vt:lpstr>
      <vt:lpstr>Слайд 3</vt:lpstr>
      <vt:lpstr>Слайд 4</vt:lpstr>
      <vt:lpstr>Слайд 5</vt:lpstr>
      <vt:lpstr>Слайд 6</vt:lpstr>
      <vt:lpstr>Слайд 7</vt:lpstr>
      <vt:lpstr>Слайд 8</vt:lpstr>
      <vt:lpstr>Слайд 9</vt:lpstr>
      <vt:lpstr>Общее и особенное в определении критериев достойного труда</vt:lpstr>
      <vt:lpstr>РОЛЬ ПрофсоюзОВ в современном обществе. Профсоюзы выступают за:</vt:lpstr>
      <vt:lpstr>Российский рынок  труда и современная молодежь</vt:lpstr>
      <vt:lpstr>тенденции молодежного рынка труда в Новосибирске</vt:lpstr>
      <vt:lpstr>Престижные профессии по данным ВЦИОМ на 2013 год</vt:lpstr>
      <vt:lpstr>Будущее рынка рабочей силы в России. Перспективные профессии</vt:lpstr>
      <vt:lpstr>Слайд 16</vt:lpstr>
      <vt:lpstr>Слайд 17</vt:lpstr>
      <vt:lpstr>ТРУДОВЫЕ ПРАВА МОЛОДЕЖИ</vt:lpstr>
      <vt:lpstr>ТРУДОВЫЕ ПРАВА МОЛОДЕЖИ</vt:lpstr>
      <vt:lpstr>Гарантии молодежи</vt:lpstr>
      <vt:lpstr>ГАРАНТИИ МОЛОДЕЖИ</vt:lpstr>
      <vt:lpstr>Знать свои трудовые права нужно в любом возрасте!</vt:lpstr>
      <vt:lpstr>Чем поможет профсоюз</vt:lpstr>
      <vt:lpstr>Подведем итоги</vt:lpstr>
      <vt:lpstr>Ситуация 1.</vt:lpstr>
      <vt:lpstr>Ситуация 2.</vt:lpstr>
      <vt:lpstr>Ситуация 3.</vt:lpstr>
      <vt:lpstr>Ситуация 3.</vt:lpstr>
      <vt:lpstr>Ситуация 4.</vt:lpstr>
      <vt:lpstr>Ситуация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LENA</dc:creator>
  <cp:lastModifiedBy>user100</cp:lastModifiedBy>
  <cp:revision>41</cp:revision>
  <dcterms:created xsi:type="dcterms:W3CDTF">2012-10-22T09:18:45Z</dcterms:created>
  <dcterms:modified xsi:type="dcterms:W3CDTF">2013-10-29T13:19:35Z</dcterms:modified>
</cp:coreProperties>
</file>