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7" r:id="rId3"/>
    <p:sldId id="269" r:id="rId4"/>
    <p:sldId id="298" r:id="rId5"/>
    <p:sldId id="299" r:id="rId6"/>
    <p:sldId id="300" r:id="rId7"/>
    <p:sldId id="301" r:id="rId8"/>
    <p:sldId id="303" r:id="rId9"/>
    <p:sldId id="302" r:id="rId10"/>
    <p:sldId id="29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CCFF"/>
    <a:srgbClr val="009900"/>
    <a:srgbClr val="66FFFF"/>
    <a:srgbClr val="CC0066"/>
    <a:srgbClr val="1D528D"/>
    <a:srgbClr val="C0C0C0"/>
    <a:srgbClr val="33CCCC"/>
    <a:srgbClr val="CCCC00"/>
    <a:srgbClr val="FF9999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840" autoAdjust="0"/>
  </p:normalViewPr>
  <p:slideViewPr>
    <p:cSldViewPr>
      <p:cViewPr varScale="1">
        <p:scale>
          <a:sx n="103" d="100"/>
          <a:sy n="103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ED118-2A2F-4BB5-9A1D-0F3544D4FFC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97F1F-D814-402C-8F0A-D5FFA3575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3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p:oleObj spid="_x0000_s3368" name="Image" r:id="rId3" imgW="7707937" imgH="1701587" progId="">
              <p:embed/>
            </p:oleObj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D4473-852E-4D76-BAE3-80A76030AF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9846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330D3-8FF6-4286-B8BD-62D2093863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989131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EC7553F-292F-413B-AE93-19A8FA1842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67720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8A94C-A6FE-4D16-87B9-9ECE84D994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00814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C5441-4A81-4D22-8016-651446D958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4957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6DA6F-0A98-46B1-952E-91C6C33E61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8510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6DBFC-B816-4342-AE85-1A62617F19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6827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EFF6A-EE54-4740-9EA8-4860D304F6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4780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4675-E161-4D24-98E8-498B514339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65429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5997A-4355-4AA3-BEE6-DCA3BC58D7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75754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19CE7-DC8D-41D8-8CF8-63458B32F6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50759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5EE4BDE-AC41-4D16-9DEF-DD5984270F5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2348880"/>
            <a:ext cx="9144000" cy="4032448"/>
          </a:xfrm>
        </p:spPr>
        <p:txBody>
          <a:bodyPr/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Л</a:t>
            </a:r>
            <a:r>
              <a:rPr lang="ru-RU" sz="2600" b="1" dirty="0" smtClean="0"/>
              <a:t>енинская общественная районная       организация профсоюза работников образования и науки РФ</a:t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СТАТИСТИЧЕСКИЙ ОТЧЕТ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en-US" altLang="ru-RU" sz="2600" b="1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white">
          <a:xfrm>
            <a:off x="2209800" y="2246313"/>
            <a:ext cx="6553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dist"/>
            <a:r>
              <a:rPr lang="ru-RU" altLang="ru-RU" sz="1200" b="0" dirty="0" smtClean="0">
                <a:solidFill>
                  <a:schemeClr val="bg1"/>
                </a:solidFill>
                <a:latin typeface="Verdana" panose="020B0604030504040204" pitchFamily="34" charset="0"/>
              </a:rPr>
              <a:t>ОБЩЕРОССИЙСКИЙ ПРОФСОЮЗ ОБРАЗОВАНИЯ</a:t>
            </a:r>
            <a:endParaRPr lang="en-US" altLang="ru-RU" sz="1200" b="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2053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1225482" cy="1224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>
                <a:alpha val="52000"/>
              </a:schemeClr>
            </a:glo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419" y="222127"/>
            <a:ext cx="1080119" cy="523220"/>
          </a:xfrm>
          <a:prstGeom prst="rect">
            <a:avLst/>
          </a:prstGeom>
          <a:gradFill flip="none" rotWithShape="1">
            <a:gsLst>
              <a:gs pos="10000">
                <a:schemeClr val="accent5">
                  <a:lumMod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2018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Копия head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29586">
            <a:off x="7718609" y="666032"/>
            <a:ext cx="1516863" cy="1545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2348880"/>
            <a:ext cx="9144000" cy="4032448"/>
          </a:xfrm>
        </p:spPr>
        <p:txBody>
          <a:bodyPr/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СПАСИБО ЗА ВНИМАНИЕ!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en-US" altLang="ru-RU" sz="2600" b="1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white">
          <a:xfrm>
            <a:off x="2209800" y="2246313"/>
            <a:ext cx="6553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dist"/>
            <a:r>
              <a:rPr lang="ru-RU" altLang="ru-RU" sz="1200" b="0" dirty="0" smtClean="0">
                <a:solidFill>
                  <a:schemeClr val="bg1"/>
                </a:solidFill>
                <a:latin typeface="Verdana" panose="020B0604030504040204" pitchFamily="34" charset="0"/>
              </a:rPr>
              <a:t>ОБЩЕРОССИЙСКИЙ ПРОФСОЮЗ ОБРАЗОВАНИЯ</a:t>
            </a:r>
            <a:endParaRPr lang="en-US" altLang="ru-RU" sz="1200" b="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2053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1225482" cy="1224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bg1">
                <a:alpha val="52000"/>
              </a:schemeClr>
            </a:glo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419" y="222127"/>
            <a:ext cx="1080119" cy="523220"/>
          </a:xfrm>
          <a:prstGeom prst="rect">
            <a:avLst/>
          </a:prstGeom>
          <a:gradFill flip="none" rotWithShape="1">
            <a:gsLst>
              <a:gs pos="10000">
                <a:schemeClr val="accent5">
                  <a:lumMod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2018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Копия head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29586">
            <a:off x="7718609" y="666032"/>
            <a:ext cx="1516863" cy="1545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Ленинская  общественная районная организация профсоюза работников народного образования и науки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3"/>
            <a:ext cx="9144000" cy="5733257"/>
          </a:xfr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Georgia" pitchFamily="18" charset="0"/>
              </a:rPr>
              <a:t>Не забудьте написать наименование ППО!!!</a:t>
            </a:r>
          </a:p>
          <a:p>
            <a:pPr algn="ctr"/>
            <a:endParaRPr lang="ru-RU" b="1" i="1" dirty="0" smtClean="0">
              <a:solidFill>
                <a:schemeClr val="tx2"/>
              </a:solidFill>
              <a:latin typeface="Georgia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3000" b="1" i="1" dirty="0" smtClean="0"/>
          </a:p>
        </p:txBody>
      </p:sp>
      <p:pic>
        <p:nvPicPr>
          <p:cNvPr id="4" name="Рисунок 3" descr="Копия head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16632"/>
            <a:ext cx="1421476" cy="1448638"/>
          </a:xfrm>
          <a:prstGeom prst="rect">
            <a:avLst/>
          </a:prstGeom>
        </p:spPr>
      </p:pic>
      <p:pic>
        <p:nvPicPr>
          <p:cNvPr id="5" name="Рисунок 4" descr="logo-big_crop_no-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688798" cy="786978"/>
          </a:xfrm>
          <a:prstGeom prst="rect">
            <a:avLst/>
          </a:prstGeom>
        </p:spPr>
      </p:pic>
      <p:pic>
        <p:nvPicPr>
          <p:cNvPr id="6" name="Рисунок 5" descr="оТЧЕТЫ.jpg"/>
          <p:cNvPicPr>
            <a:picLocks noChangeAspect="1"/>
          </p:cNvPicPr>
          <p:nvPr/>
        </p:nvPicPr>
        <p:blipFill>
          <a:blip r:embed="rId4" cstate="print"/>
          <a:srcRect t="21650" r="57560" b="59450"/>
          <a:stretch>
            <a:fillRect/>
          </a:stretch>
        </p:blipFill>
        <p:spPr>
          <a:xfrm>
            <a:off x="611560" y="3068960"/>
            <a:ext cx="808484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Ленинская  общественная районная организация профсоюза работников народного образования и науки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3"/>
            <a:ext cx="9144000" cy="5733257"/>
          </a:xfr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Georgia" pitchFamily="18" charset="0"/>
              </a:rPr>
              <a:t>РАЗДЕЛ </a:t>
            </a:r>
            <a:r>
              <a:rPr lang="ru-RU" sz="1800" b="1" dirty="0" smtClean="0">
                <a:solidFill>
                  <a:schemeClr val="tx2"/>
                </a:solidFill>
                <a:latin typeface="Georgia" pitchFamily="18" charset="0"/>
              </a:rPr>
              <a:t>1.</a:t>
            </a:r>
            <a:endParaRPr lang="ru-RU" sz="18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ru-RU" sz="1800" dirty="0" smtClean="0">
                <a:solidFill>
                  <a:schemeClr val="tx2"/>
                </a:solidFill>
                <a:latin typeface="Georgia" pitchFamily="18" charset="0"/>
              </a:rPr>
              <a:t>Данные по количеству работающих (без совместителей) (п.1.1.) уточняются в отделе кадров образовательной организации.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Georgia" pitchFamily="18" charset="0"/>
              </a:rPr>
              <a:t>В пункте 1.1. и далее по форме статистического отчета в строке «молодежи до 35 лет» отражаются данные по работающей молодежи до 35 лет только </a:t>
            </a:r>
            <a:r>
              <a:rPr lang="ru-RU" sz="1800" b="1" dirty="0" smtClean="0">
                <a:solidFill>
                  <a:schemeClr val="tx2"/>
                </a:solidFill>
                <a:latin typeface="Georgia" pitchFamily="18" charset="0"/>
              </a:rPr>
              <a:t>из числа педагогических работников </a:t>
            </a:r>
            <a:r>
              <a:rPr lang="ru-RU" sz="1800" dirty="0" smtClean="0">
                <a:solidFill>
                  <a:schemeClr val="tx2"/>
                </a:solidFill>
                <a:latin typeface="Georgia" pitchFamily="18" charset="0"/>
              </a:rPr>
              <a:t>организации (учителей, воспитателей и др.).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Georgia" pitchFamily="18" charset="0"/>
              </a:rPr>
              <a:t>В пункте 1.1.1. из общего числа работающих в общеобразовательной организации указывается количество работников дошкольного образования (при наличии).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3000" b="1" i="1" dirty="0" smtClean="0"/>
          </a:p>
        </p:txBody>
      </p:sp>
      <p:pic>
        <p:nvPicPr>
          <p:cNvPr id="4" name="Рисунок 3" descr="Копия head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16632"/>
            <a:ext cx="1421476" cy="1448638"/>
          </a:xfrm>
          <a:prstGeom prst="rect">
            <a:avLst/>
          </a:prstGeom>
        </p:spPr>
      </p:pic>
      <p:pic>
        <p:nvPicPr>
          <p:cNvPr id="5" name="Рисунок 4" descr="logo-big_crop_no-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688798" cy="786978"/>
          </a:xfrm>
          <a:prstGeom prst="rect">
            <a:avLst/>
          </a:prstGeom>
        </p:spPr>
      </p:pic>
      <p:pic>
        <p:nvPicPr>
          <p:cNvPr id="9" name="Рисунок 8" descr="оТЧЕТЫ.jpg"/>
          <p:cNvPicPr>
            <a:picLocks noChangeAspect="1"/>
          </p:cNvPicPr>
          <p:nvPr/>
        </p:nvPicPr>
        <p:blipFill>
          <a:blip r:embed="rId4" cstate="print"/>
          <a:srcRect l="1711" t="40550" r="58400" b="47900"/>
          <a:stretch>
            <a:fillRect/>
          </a:stretch>
        </p:blipFill>
        <p:spPr>
          <a:xfrm>
            <a:off x="323528" y="4221088"/>
            <a:ext cx="868131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Ленинская  общественная районная организация профсоюза работников народного образования и науки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3"/>
            <a:ext cx="9144000" cy="5733257"/>
          </a:xfr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РАЗДЕЛ </a:t>
            </a:r>
            <a:r>
              <a:rPr lang="ru-RU" sz="1800" b="1" dirty="0" smtClean="0">
                <a:solidFill>
                  <a:schemeClr val="tx2"/>
                </a:solidFill>
              </a:rPr>
              <a:t>2.</a:t>
            </a:r>
            <a:endParaRPr lang="ru-RU" sz="1800" dirty="0" smtClean="0">
              <a:solidFill>
                <a:schemeClr val="tx2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2"/>
                </a:solidFill>
              </a:rPr>
              <a:t>В пункт 2.1. включаются все члены Профсоюза, состоящие на учете в первичной профсоюзной организации, по данным профбюро и профгрупп с учетом вновь принятых в Профсоюз или поставленных на учет.</a:t>
            </a:r>
          </a:p>
          <a:p>
            <a:pPr algn="just"/>
            <a:r>
              <a:rPr lang="ru-RU" sz="1800" dirty="0" smtClean="0">
                <a:solidFill>
                  <a:schemeClr val="tx2"/>
                </a:solidFill>
              </a:rPr>
              <a:t>Под «работающими» понимаются члены Профсоюза, состоящие на профсоюзном учёте, в том числе временно прекратившие трудовую деятельность, на период сохранения трудовых отношений (например, находящиеся в отпуске по уходу за ребёнком, в длительном отпуске сроком до 1 года), а также уволенные в связи с сокращением численности или штата, ликвидацией организации на период трудоустройства (в пределах 6 месяцев).</a:t>
            </a:r>
          </a:p>
          <a:p>
            <a:pPr>
              <a:buNone/>
            </a:pPr>
            <a:endParaRPr lang="ru-RU" dirty="0" smtClean="0"/>
          </a:p>
          <a:p>
            <a:pPr algn="r"/>
            <a:endParaRPr lang="ru-RU" sz="3000" b="1" i="1" dirty="0" smtClean="0"/>
          </a:p>
        </p:txBody>
      </p:sp>
      <p:pic>
        <p:nvPicPr>
          <p:cNvPr id="4" name="Рисунок 3" descr="Копия head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16632"/>
            <a:ext cx="1421476" cy="1448638"/>
          </a:xfrm>
          <a:prstGeom prst="rect">
            <a:avLst/>
          </a:prstGeom>
        </p:spPr>
      </p:pic>
      <p:pic>
        <p:nvPicPr>
          <p:cNvPr id="5" name="Рисунок 4" descr="logo-big_crop_no-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688798" cy="786978"/>
          </a:xfrm>
          <a:prstGeom prst="rect">
            <a:avLst/>
          </a:prstGeom>
        </p:spPr>
      </p:pic>
      <p:pic>
        <p:nvPicPr>
          <p:cNvPr id="6" name="Рисунок 5" descr="оТЧЕТЫ.jpg"/>
          <p:cNvPicPr>
            <a:picLocks noChangeAspect="1"/>
          </p:cNvPicPr>
          <p:nvPr/>
        </p:nvPicPr>
        <p:blipFill>
          <a:blip r:embed="rId4" cstate="print"/>
          <a:srcRect l="1785" t="52100" r="58400" b="39605"/>
          <a:stretch>
            <a:fillRect/>
          </a:stretch>
        </p:blipFill>
        <p:spPr>
          <a:xfrm>
            <a:off x="539552" y="4293096"/>
            <a:ext cx="835292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Ленинская  общественная районная организация профсоюза работников народного образования и науки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3"/>
            <a:ext cx="9144000" cy="5733257"/>
          </a:xfr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ru-RU" sz="1800" dirty="0" smtClean="0">
                <a:solidFill>
                  <a:schemeClr val="tx2"/>
                </a:solidFill>
              </a:rPr>
              <a:t>В </a:t>
            </a:r>
            <a:r>
              <a:rPr lang="ru-RU" sz="1800" dirty="0" smtClean="0">
                <a:solidFill>
                  <a:schemeClr val="tx2"/>
                </a:solidFill>
              </a:rPr>
              <a:t>пункте 2.1.1.1. из общего числа работающих в общеобразовательной организации указывается количество работников дошкольного образования (при наличии).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В подпункте 2.1.2. отражаются члены Профсоюза, вышедшие на пенсию и прекратившие работу, но сохранившие связь с профсоюзной организацией, то есть оставшиеся на профсоюзном учёте и  продолжающие уплачивать членские взносы.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3000" b="1" i="1" dirty="0" smtClean="0"/>
          </a:p>
        </p:txBody>
      </p:sp>
      <p:pic>
        <p:nvPicPr>
          <p:cNvPr id="4" name="Рисунок 3" descr="Копия head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16632"/>
            <a:ext cx="1421476" cy="1448638"/>
          </a:xfrm>
          <a:prstGeom prst="rect">
            <a:avLst/>
          </a:prstGeom>
        </p:spPr>
      </p:pic>
      <p:pic>
        <p:nvPicPr>
          <p:cNvPr id="5" name="Рисунок 4" descr="logo-big_crop_no-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688798" cy="786978"/>
          </a:xfrm>
          <a:prstGeom prst="rect">
            <a:avLst/>
          </a:prstGeom>
        </p:spPr>
      </p:pic>
      <p:pic>
        <p:nvPicPr>
          <p:cNvPr id="6" name="Рисунок 5" descr="оТЧЕТЫ.jpg"/>
          <p:cNvPicPr>
            <a:picLocks noChangeAspect="1"/>
          </p:cNvPicPr>
          <p:nvPr/>
        </p:nvPicPr>
        <p:blipFill>
          <a:blip r:embed="rId4" cstate="print"/>
          <a:srcRect t="52100" r="58400" b="33200"/>
          <a:stretch>
            <a:fillRect/>
          </a:stretch>
        </p:blipFill>
        <p:spPr>
          <a:xfrm>
            <a:off x="285749" y="3573016"/>
            <a:ext cx="8660699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Ленинская  общественная районная организация профсоюза работников народного образования и науки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3"/>
            <a:ext cx="9144000" cy="5733257"/>
          </a:xfr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tx2"/>
                </a:solidFill>
              </a:rPr>
              <a:t>В </a:t>
            </a:r>
            <a:r>
              <a:rPr lang="ru-RU" sz="1800" dirty="0" smtClean="0">
                <a:solidFill>
                  <a:schemeClr val="tx2"/>
                </a:solidFill>
              </a:rPr>
              <a:t>пункте 2.3. указывается количество работников образования, принятых за отчетный период (за 1 год) в Профсоюз на основании личных заявлений.</a:t>
            </a:r>
          </a:p>
          <a:p>
            <a:pPr algn="just"/>
            <a:r>
              <a:rPr lang="ru-RU" sz="1800" dirty="0" smtClean="0">
                <a:solidFill>
                  <a:schemeClr val="tx2"/>
                </a:solidFill>
              </a:rPr>
              <a:t>В пункт 2.4. включаются только те члены Профсоюза, кто воспользовался уставным правом на свободный </a:t>
            </a:r>
            <a:r>
              <a:rPr lang="ru-RU" sz="1800" b="1" i="1" dirty="0" smtClean="0">
                <a:solidFill>
                  <a:schemeClr val="tx2"/>
                </a:solidFill>
              </a:rPr>
              <a:t>выход из Профсоюза по личному заявлению</a:t>
            </a:r>
            <a:r>
              <a:rPr lang="ru-RU" sz="1800" dirty="0" smtClean="0">
                <a:solidFill>
                  <a:schemeClr val="tx2"/>
                </a:solidFill>
              </a:rPr>
              <a:t>, поданному в профком. А члены Профсоюза, </a:t>
            </a:r>
            <a:r>
              <a:rPr lang="ru-RU" sz="1800" u="sng" dirty="0" smtClean="0">
                <a:solidFill>
                  <a:schemeClr val="tx2"/>
                </a:solidFill>
              </a:rPr>
              <a:t>снявшиеся с профсоюзного учета и выбывшие из организации в связи с увольнением и сменой места работы, не включаются в данный пункт.</a:t>
            </a:r>
            <a:endParaRPr lang="ru-RU" sz="1800" dirty="0" smtClean="0">
              <a:solidFill>
                <a:schemeClr val="tx2"/>
              </a:solidFill>
            </a:endParaRPr>
          </a:p>
          <a:p>
            <a:pPr algn="just"/>
            <a:endParaRPr lang="ru-RU" sz="1800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3000" b="1" i="1" dirty="0" smtClean="0"/>
          </a:p>
        </p:txBody>
      </p:sp>
      <p:pic>
        <p:nvPicPr>
          <p:cNvPr id="4" name="Рисунок 3" descr="Копия head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524" y="-171400"/>
            <a:ext cx="1421476" cy="1448638"/>
          </a:xfrm>
          <a:prstGeom prst="rect">
            <a:avLst/>
          </a:prstGeom>
        </p:spPr>
      </p:pic>
      <p:pic>
        <p:nvPicPr>
          <p:cNvPr id="5" name="Рисунок 4" descr="logo-big_crop_no-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688798" cy="786978"/>
          </a:xfrm>
          <a:prstGeom prst="rect">
            <a:avLst/>
          </a:prstGeom>
        </p:spPr>
      </p:pic>
      <p:pic>
        <p:nvPicPr>
          <p:cNvPr id="6" name="Рисунок 5" descr="оТЧЕТЫ.jpg"/>
          <p:cNvPicPr>
            <a:picLocks noChangeAspect="1"/>
          </p:cNvPicPr>
          <p:nvPr/>
        </p:nvPicPr>
        <p:blipFill>
          <a:blip r:embed="rId4" cstate="print"/>
          <a:srcRect t="66597" r="58332" b="25850"/>
          <a:stretch>
            <a:fillRect/>
          </a:stretch>
        </p:blipFill>
        <p:spPr>
          <a:xfrm>
            <a:off x="107504" y="3501008"/>
            <a:ext cx="8856984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Ленинская  общественная районная организация профсоюза работников народного образования и науки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3"/>
            <a:ext cx="9144000" cy="5733257"/>
          </a:xfr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РАЗДЕЛ </a:t>
            </a:r>
            <a:r>
              <a:rPr lang="ru-RU" sz="1800" b="1" dirty="0" smtClean="0">
                <a:solidFill>
                  <a:schemeClr val="tx2"/>
                </a:solidFill>
              </a:rPr>
              <a:t>3.</a:t>
            </a:r>
            <a:endParaRPr lang="ru-RU" sz="1800" dirty="0" smtClean="0">
              <a:solidFill>
                <a:schemeClr val="tx2"/>
              </a:solidFill>
            </a:endParaRPr>
          </a:p>
          <a:p>
            <a:r>
              <a:rPr lang="ru-RU" sz="1800" dirty="0" smtClean="0">
                <a:solidFill>
                  <a:schemeClr val="tx2"/>
                </a:solidFill>
              </a:rPr>
              <a:t>В данном разделе указывается количество профсоюзных структурных звеньев, созданных в подразделениях (филиалах) образовательной организации (</a:t>
            </a:r>
            <a:r>
              <a:rPr lang="ru-RU" sz="1800" dirty="0" smtClean="0">
                <a:solidFill>
                  <a:schemeClr val="tx2"/>
                </a:solidFill>
              </a:rPr>
              <a:t>школа, ДОУ </a:t>
            </a:r>
            <a:r>
              <a:rPr lang="ru-RU" sz="1800" dirty="0" smtClean="0">
                <a:solidFill>
                  <a:schemeClr val="tx2"/>
                </a:solidFill>
              </a:rPr>
              <a:t>и т.д.) (при их наличии)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РАЗДЕЛ 4.</a:t>
            </a:r>
            <a:endParaRPr lang="ru-RU" sz="1800" dirty="0" smtClean="0">
              <a:solidFill>
                <a:schemeClr val="tx2"/>
              </a:solidFill>
            </a:endParaRPr>
          </a:p>
          <a:p>
            <a:r>
              <a:rPr lang="ru-RU" sz="1800" dirty="0" smtClean="0">
                <a:solidFill>
                  <a:schemeClr val="tx2"/>
                </a:solidFill>
              </a:rPr>
              <a:t>Подпункты 4.1.5. и 4.1.6. заполняются при наличии структурных звеньев в первичной профсоюзной организации.</a:t>
            </a:r>
          </a:p>
          <a:p>
            <a:pPr algn="r"/>
            <a:endParaRPr lang="ru-RU" sz="3000" b="1" i="1" dirty="0" smtClean="0"/>
          </a:p>
        </p:txBody>
      </p:sp>
      <p:pic>
        <p:nvPicPr>
          <p:cNvPr id="4" name="Рисунок 3" descr="Копия head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16632"/>
            <a:ext cx="1421476" cy="1448638"/>
          </a:xfrm>
          <a:prstGeom prst="rect">
            <a:avLst/>
          </a:prstGeom>
        </p:spPr>
      </p:pic>
      <p:pic>
        <p:nvPicPr>
          <p:cNvPr id="5" name="Рисунок 4" descr="logo-big_crop_no-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688798" cy="786978"/>
          </a:xfrm>
          <a:prstGeom prst="rect">
            <a:avLst/>
          </a:prstGeom>
        </p:spPr>
      </p:pic>
      <p:pic>
        <p:nvPicPr>
          <p:cNvPr id="6" name="Рисунок 5" descr="оТЧЕТЫ.jpg"/>
          <p:cNvPicPr>
            <a:picLocks noChangeAspect="1"/>
          </p:cNvPicPr>
          <p:nvPr/>
        </p:nvPicPr>
        <p:blipFill>
          <a:blip r:embed="rId4" cstate="print"/>
          <a:srcRect t="74150" r="58241" b="20000"/>
          <a:stretch>
            <a:fillRect/>
          </a:stretch>
        </p:blipFill>
        <p:spPr>
          <a:xfrm>
            <a:off x="467544" y="2564904"/>
            <a:ext cx="8352928" cy="1656184"/>
          </a:xfrm>
          <a:prstGeom prst="rect">
            <a:avLst/>
          </a:prstGeom>
        </p:spPr>
      </p:pic>
      <p:pic>
        <p:nvPicPr>
          <p:cNvPr id="8" name="Рисунок 7" descr="ОТЧ.jpg"/>
          <p:cNvPicPr>
            <a:picLocks noChangeAspect="1"/>
          </p:cNvPicPr>
          <p:nvPr/>
        </p:nvPicPr>
        <p:blipFill>
          <a:blip r:embed="rId5" cstate="print"/>
          <a:srcRect t="59450" r="58400" b="37400"/>
          <a:stretch>
            <a:fillRect/>
          </a:stretch>
        </p:blipFill>
        <p:spPr>
          <a:xfrm>
            <a:off x="395536" y="5517232"/>
            <a:ext cx="8321063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Ленинская  общественная районная организация профсоюза работников народного образования и науки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3"/>
            <a:ext cx="9144000" cy="5733257"/>
          </a:xfr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3000" b="1" i="1" dirty="0" smtClean="0"/>
          </a:p>
        </p:txBody>
      </p:sp>
      <p:pic>
        <p:nvPicPr>
          <p:cNvPr id="4" name="Рисунок 3" descr="Копия head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16632"/>
            <a:ext cx="1421476" cy="1448638"/>
          </a:xfrm>
          <a:prstGeom prst="rect">
            <a:avLst/>
          </a:prstGeom>
        </p:spPr>
      </p:pic>
      <p:pic>
        <p:nvPicPr>
          <p:cNvPr id="5" name="Рисунок 4" descr="logo-big_crop_no-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688798" cy="786978"/>
          </a:xfrm>
          <a:prstGeom prst="rect">
            <a:avLst/>
          </a:prstGeom>
        </p:spPr>
      </p:pic>
      <p:pic>
        <p:nvPicPr>
          <p:cNvPr id="6" name="Рисунок 5" descr="ОТЧ.jpg"/>
          <p:cNvPicPr>
            <a:picLocks noChangeAspect="1"/>
          </p:cNvPicPr>
          <p:nvPr/>
        </p:nvPicPr>
        <p:blipFill>
          <a:blip r:embed="rId4" cstate="print"/>
          <a:srcRect t="49777" r="58066" b="37400"/>
          <a:stretch>
            <a:fillRect/>
          </a:stretch>
        </p:blipFill>
        <p:spPr>
          <a:xfrm>
            <a:off x="323528" y="1484784"/>
            <a:ext cx="7742634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Ленинская  общественная районная организация профсоюза работников народного образования и науки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3"/>
            <a:ext cx="9144000" cy="5733257"/>
          </a:xfr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ru-RU" sz="1800" dirty="0" smtClean="0">
                <a:solidFill>
                  <a:schemeClr val="tx2"/>
                </a:solidFill>
              </a:rPr>
              <a:t>В </a:t>
            </a:r>
            <a:r>
              <a:rPr lang="ru-RU" sz="1800" dirty="0" smtClean="0">
                <a:solidFill>
                  <a:schemeClr val="tx2"/>
                </a:solidFill>
              </a:rPr>
              <a:t>пункте 4.2. указывается количество работников, состоящих в штате первичной профсоюзной организации (при наличии).</a:t>
            </a:r>
          </a:p>
          <a:p>
            <a:pPr algn="just"/>
            <a:r>
              <a:rPr lang="ru-RU" sz="1800" dirty="0" smtClean="0">
                <a:solidFill>
                  <a:schemeClr val="tx2"/>
                </a:solidFill>
              </a:rPr>
              <a:t>В пункт 4.3. включается профсоюзный актив первичной профсоюзной организации (прежде всего, члены комиссий при профкоме), которые прошли обучение в первичной профсоюзной организации. Члены профсоюзного актива организации, прошедшие обучение на семинарах в вышестоящих профсоюзных организациях, в данном пункте не учитываются. Данные по их обучению отражаются в отчетах территориальных профсоюзных организаций.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3000" b="1" i="1" dirty="0" smtClean="0"/>
          </a:p>
        </p:txBody>
      </p:sp>
      <p:pic>
        <p:nvPicPr>
          <p:cNvPr id="4" name="Рисунок 3" descr="Копия head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16632"/>
            <a:ext cx="1421476" cy="1448638"/>
          </a:xfrm>
          <a:prstGeom prst="rect">
            <a:avLst/>
          </a:prstGeom>
        </p:spPr>
      </p:pic>
      <p:pic>
        <p:nvPicPr>
          <p:cNvPr id="5" name="Рисунок 4" descr="logo-big_crop_no-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688798" cy="786978"/>
          </a:xfrm>
          <a:prstGeom prst="rect">
            <a:avLst/>
          </a:prstGeom>
        </p:spPr>
      </p:pic>
      <p:pic>
        <p:nvPicPr>
          <p:cNvPr id="6" name="Рисунок 5" descr="ОТЧ.jpg"/>
          <p:cNvPicPr>
            <a:picLocks noChangeAspect="1"/>
          </p:cNvPicPr>
          <p:nvPr/>
        </p:nvPicPr>
        <p:blipFill>
          <a:blip r:embed="rId4" cstate="print"/>
          <a:srcRect t="62600" r="58400" b="30050"/>
          <a:stretch>
            <a:fillRect/>
          </a:stretch>
        </p:blipFill>
        <p:spPr>
          <a:xfrm>
            <a:off x="179512" y="3933056"/>
            <a:ext cx="8660699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TGp_biz_diagram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3305</TotalTime>
  <Words>457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100TGp_biz_diagram</vt:lpstr>
      <vt:lpstr>Image</vt:lpstr>
      <vt:lpstr>                Ленинская общественная районная       организация профсоюза работников образования и науки РФ  СТАТИСТИЧЕСКИЙ ОТЧЕТ  </vt:lpstr>
      <vt:lpstr> Ленинская  общественная районная организация профсоюза работников народного образования и науки РФ </vt:lpstr>
      <vt:lpstr> Ленинская  общественная районная организация профсоюза работников народного образования и науки РФ </vt:lpstr>
      <vt:lpstr> Ленинская  общественная районная организация профсоюза работников народного образования и науки РФ </vt:lpstr>
      <vt:lpstr> Ленинская  общественная районная организация профсоюза работников народного образования и науки РФ </vt:lpstr>
      <vt:lpstr> Ленинская  общественная районная организация профсоюза работников народного образования и науки РФ </vt:lpstr>
      <vt:lpstr> Ленинская  общественная районная организация профсоюза работников народного образования и науки РФ </vt:lpstr>
      <vt:lpstr> Ленинская  общественная районная организация профсоюза работников народного образования и науки РФ </vt:lpstr>
      <vt:lpstr> Ленинская  общественная районная организация профсоюза работников народного образования и науки РФ </vt:lpstr>
      <vt:lpstr>                СПАСИБО ЗА ВНИМАНИЕ!  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Волкова</dc:creator>
  <cp:lastModifiedBy>okazakova</cp:lastModifiedBy>
  <cp:revision>213</cp:revision>
  <dcterms:created xsi:type="dcterms:W3CDTF">2015-02-03T19:40:36Z</dcterms:created>
  <dcterms:modified xsi:type="dcterms:W3CDTF">2018-10-23T10:57:32Z</dcterms:modified>
</cp:coreProperties>
</file>