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64" r:id="rId4"/>
    <p:sldId id="257" r:id="rId5"/>
    <p:sldId id="260" r:id="rId6"/>
    <p:sldId id="258" r:id="rId7"/>
    <p:sldId id="265" r:id="rId8"/>
    <p:sldId id="259" r:id="rId9"/>
    <p:sldId id="268" r:id="rId10"/>
    <p:sldId id="261" r:id="rId11"/>
    <p:sldId id="266" r:id="rId12"/>
    <p:sldId id="262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5F480-7AA8-4A15-84A2-587E710C37A4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309F2-788B-427F-91C8-BEE7E8D7E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309F2-788B-427F-91C8-BEE7E8D7E68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748263-B3CE-479E-8E99-16E2A63A14F6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AED0E9-0425-48B7-9D10-E028879818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57466"/>
          </a:xfrm>
        </p:spPr>
        <p:txBody>
          <a:bodyPr>
            <a:noAutofit/>
          </a:bodyPr>
          <a:lstStyle/>
          <a:p>
            <a:r>
              <a:rPr lang="ru-RU" sz="8000" dirty="0" smtClean="0"/>
              <a:t>РЕВИЗИОННАЯ КОМИССИЯ 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857628"/>
            <a:ext cx="7854696" cy="20002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600" dirty="0" smtClean="0"/>
              <a:t>ПЕРВИЧНОЙ </a:t>
            </a:r>
          </a:p>
          <a:p>
            <a:r>
              <a:rPr lang="ru-RU" sz="3600" dirty="0" smtClean="0"/>
              <a:t>ПРОФСОЮЗНОЙ ОРГАНИЗАЦИИ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04088"/>
            <a:ext cx="9001156" cy="72464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Общая часть АКТА  по результатам проверки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На основании  плана работы ревизионной комиссии (или постановления РК, или поступившей жалобы от….)  ревизионной комиссией  в составе:</a:t>
            </a:r>
          </a:p>
          <a:p>
            <a:pPr algn="just">
              <a:buNone/>
            </a:pPr>
            <a:r>
              <a:rPr lang="ru-RU" dirty="0" smtClean="0"/>
              <a:t>     Председателя ________________________________________________</a:t>
            </a:r>
          </a:p>
          <a:p>
            <a:pPr algn="just">
              <a:buNone/>
            </a:pPr>
            <a:r>
              <a:rPr lang="ru-RU" dirty="0" smtClean="0"/>
              <a:t>     членов ____________________________________________________</a:t>
            </a:r>
            <a:br>
              <a:rPr lang="ru-RU" dirty="0" smtClean="0"/>
            </a:br>
            <a:r>
              <a:rPr lang="ru-RU" dirty="0" smtClean="0"/>
              <a:t>в присутствии председателя профсоюзного комитета ____________ _____________________________, казначея ____________________ ___________________________ проведена документальная ревизия финансово-хозяйственной деятельности первичной профорганизации за период с__________________по___________________20___года. Ревизия начата __________ и закончена _____________20___года. Предыдущая ревизия была проведена (когда, кем, за какое время)____________________________________________________________________________________________________________________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Выполнение замечаний и предложений прошлой ревизии. (Указать, сколько предложений по предыдущему акту ревизии остались невыполненными, перечислить их, а также указать причины невыполнения)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72230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endParaRPr lang="ru-RU" sz="5500" dirty="0" smtClean="0"/>
          </a:p>
          <a:p>
            <a:pPr algn="r">
              <a:buNone/>
            </a:pPr>
            <a:r>
              <a:rPr lang="ru-RU" sz="5500" dirty="0" smtClean="0"/>
              <a:t>Смета утверждена на заседании профкома</a:t>
            </a:r>
          </a:p>
          <a:p>
            <a:pPr algn="r">
              <a:buNone/>
            </a:pPr>
            <a:r>
              <a:rPr lang="ru-RU" sz="5500" dirty="0" smtClean="0"/>
              <a:t> № </a:t>
            </a:r>
            <a:r>
              <a:rPr lang="ru-RU" sz="5500" dirty="0" err="1" smtClean="0"/>
              <a:t>______от</a:t>
            </a:r>
            <a:r>
              <a:rPr lang="ru-RU" sz="5500" dirty="0" smtClean="0"/>
              <a:t>  _________ 20___ г.</a:t>
            </a:r>
          </a:p>
          <a:p>
            <a:pPr algn="r"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 </a:t>
            </a:r>
            <a:endParaRPr lang="ru-RU" sz="7200" dirty="0" smtClean="0"/>
          </a:p>
          <a:p>
            <a:pPr algn="ctr">
              <a:buNone/>
            </a:pPr>
            <a:r>
              <a:rPr lang="ru-RU" sz="7200" dirty="0" smtClean="0"/>
              <a:t> С М Е Т А</a:t>
            </a:r>
          </a:p>
          <a:p>
            <a:pPr algn="ctr">
              <a:buNone/>
            </a:pPr>
            <a:r>
              <a:rPr lang="ru-RU" sz="7200" dirty="0" smtClean="0"/>
              <a:t> расходов на проведение отчетно-выборного </a:t>
            </a:r>
          </a:p>
          <a:p>
            <a:pPr algn="ctr">
              <a:buNone/>
            </a:pPr>
            <a:r>
              <a:rPr lang="ru-RU" sz="7200" dirty="0" smtClean="0"/>
              <a:t>профсоюзного собрания</a:t>
            </a:r>
          </a:p>
          <a:p>
            <a:pPr algn="ctr"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№№</a:t>
            </a:r>
            <a:r>
              <a:rPr lang="ru-RU" sz="7200" dirty="0" err="1" smtClean="0"/>
              <a:t>п</a:t>
            </a:r>
            <a:r>
              <a:rPr lang="ru-RU" sz="7200" dirty="0" smtClean="0"/>
              <a:t>/</a:t>
            </a:r>
            <a:r>
              <a:rPr lang="ru-RU" sz="7200" dirty="0" err="1" smtClean="0"/>
              <a:t>п</a:t>
            </a:r>
            <a:r>
              <a:rPr lang="ru-RU" sz="7200" dirty="0" smtClean="0"/>
              <a:t>                   Статьи расходов                                                            Сумма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1                    Премирование профсоюзного актива                                 2000,00</a:t>
            </a:r>
          </a:p>
          <a:p>
            <a:pPr>
              <a:buNone/>
            </a:pPr>
            <a:r>
              <a:rPr lang="ru-RU" sz="7200" dirty="0" smtClean="0"/>
              <a:t>2.                  Канцелярские товары                                                                 23,90</a:t>
            </a:r>
          </a:p>
          <a:p>
            <a:pPr>
              <a:buNone/>
            </a:pPr>
            <a:r>
              <a:rPr lang="ru-RU" sz="7200" dirty="0" smtClean="0"/>
              <a:t>3                   Фотопленка                                                                                   92,00</a:t>
            </a:r>
          </a:p>
          <a:p>
            <a:pPr>
              <a:buNone/>
            </a:pPr>
            <a:r>
              <a:rPr lang="ru-RU" sz="7200" dirty="0" smtClean="0"/>
              <a:t>4                   Фуршет                                                                                       2608,92</a:t>
            </a:r>
          </a:p>
          <a:p>
            <a:pPr>
              <a:buNone/>
            </a:pPr>
            <a:r>
              <a:rPr lang="ru-RU" sz="7200" dirty="0" smtClean="0"/>
              <a:t>5                   Цветы для поздравления юбиляров                                       905,00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                        Итого:                                                                                        ………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                       Председатель ПК                               _____________________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4800" dirty="0" smtClean="0"/>
              <a:t> </a:t>
            </a:r>
          </a:p>
          <a:p>
            <a:pPr>
              <a:buNone/>
            </a:pPr>
            <a:endParaRPr lang="ru-RU" sz="4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666198"/>
          <a:ext cx="8243766" cy="3263132"/>
        </p:xfrm>
        <a:graphic>
          <a:graphicData uri="http://schemas.openxmlformats.org/drawingml/2006/table">
            <a:tbl>
              <a:tblPr/>
              <a:tblGrid>
                <a:gridCol w="8243766"/>
              </a:tblGrid>
              <a:tr h="32631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2762" y="3214838"/>
          <a:ext cx="8210350" cy="1857676"/>
        </p:xfrm>
        <a:graphic>
          <a:graphicData uri="http://schemas.openxmlformats.org/drawingml/2006/table">
            <a:tbl>
              <a:tblPr/>
              <a:tblGrid>
                <a:gridCol w="8210350"/>
              </a:tblGrid>
              <a:tr h="18576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800" b="1" dirty="0" smtClean="0"/>
              <a:t>В Ы П И С К А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из решения заседания профкома № _____      от _______________ г.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____________________ Ленинского района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                                      </a:t>
            </a:r>
            <a:r>
              <a:rPr lang="ru-RU" sz="2900" dirty="0" smtClean="0"/>
              <a:t>наименование ОУ </a:t>
            </a:r>
          </a:p>
          <a:p>
            <a:pPr>
              <a:buNone/>
            </a:pPr>
            <a:r>
              <a:rPr lang="ru-RU" sz="3800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3300" b="1" i="1" u="sng" dirty="0" smtClean="0"/>
              <a:t>Слушали:</a:t>
            </a:r>
            <a:r>
              <a:rPr lang="ru-RU" sz="3300" b="1" i="1" dirty="0" smtClean="0"/>
              <a:t> </a:t>
            </a:r>
          </a:p>
          <a:p>
            <a:pPr>
              <a:buNone/>
            </a:pPr>
            <a:r>
              <a:rPr lang="ru-RU" sz="3300" b="1" i="1" dirty="0" smtClean="0"/>
              <a:t>      </a:t>
            </a:r>
            <a:r>
              <a:rPr lang="ru-RU" sz="3300" dirty="0" smtClean="0"/>
              <a:t>председателя профсоюзного комитета ____________________________________  о выделении денежных средств на чествование именинников и юбиляров - членов профсоюза.</a:t>
            </a:r>
          </a:p>
          <a:p>
            <a:pPr>
              <a:buNone/>
            </a:pPr>
            <a:r>
              <a:rPr lang="ru-RU" sz="3300" b="1" i="1" dirty="0" smtClean="0"/>
              <a:t> </a:t>
            </a:r>
            <a:endParaRPr lang="ru-RU" sz="3300" dirty="0" smtClean="0"/>
          </a:p>
          <a:p>
            <a:pPr>
              <a:buNone/>
            </a:pPr>
            <a:r>
              <a:rPr lang="ru-RU" sz="3300" b="1" i="1" dirty="0" smtClean="0"/>
              <a:t> </a:t>
            </a:r>
            <a:endParaRPr lang="ru-RU" sz="3300" dirty="0" smtClean="0"/>
          </a:p>
          <a:p>
            <a:pPr>
              <a:buNone/>
            </a:pPr>
            <a:r>
              <a:rPr lang="ru-RU" sz="3300" b="1" i="1" u="sng" dirty="0" smtClean="0"/>
              <a:t>Постановили: </a:t>
            </a:r>
            <a:endParaRPr lang="ru-RU" sz="33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3300" dirty="0" smtClean="0"/>
              <a:t>Выделить денежные средства в размере 1000 руб.  (одна тысяча   рублей) на приобретение подарка юбиляру – члену профсоюза ________________________.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300" dirty="0" smtClean="0"/>
              <a:t>Выделить 700 руб. на чествование именинников. </a:t>
            </a:r>
          </a:p>
          <a:p>
            <a:pPr marL="514350" indent="-514350">
              <a:buFont typeface="+mj-lt"/>
              <a:buAutoNum type="arabicPeriod"/>
            </a:pPr>
            <a:endParaRPr lang="ru-RU" sz="3300" dirty="0" smtClean="0"/>
          </a:p>
          <a:p>
            <a:pPr>
              <a:buNone/>
            </a:pPr>
            <a:r>
              <a:rPr lang="ru-RU" sz="3300" i="1" dirty="0" smtClean="0"/>
              <a:t>  </a:t>
            </a:r>
            <a:endParaRPr lang="ru-RU" sz="3300" dirty="0" smtClean="0"/>
          </a:p>
          <a:p>
            <a:pPr>
              <a:buNone/>
            </a:pPr>
            <a:r>
              <a:rPr lang="ru-RU" sz="3300" i="1" dirty="0" smtClean="0"/>
              <a:t> </a:t>
            </a:r>
            <a:r>
              <a:rPr lang="ru-RU" sz="3300" dirty="0" smtClean="0"/>
              <a:t>                                             Председатель ПК                                    _________________</a:t>
            </a:r>
          </a:p>
          <a:p>
            <a:pPr>
              <a:buNone/>
            </a:pPr>
            <a:r>
              <a:rPr lang="ru-RU" sz="3300" i="1" dirty="0" smtClean="0"/>
              <a:t> </a:t>
            </a:r>
            <a:endParaRPr lang="ru-RU" sz="33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С М Е Т А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расхода профсоюзных средств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 smtClean="0">
                <a:solidFill>
                  <a:schemeClr val="tx1"/>
                </a:solidFill>
              </a:rPr>
              <a:t>2017 </a:t>
            </a:r>
            <a:r>
              <a:rPr lang="ru-RU" sz="2000" dirty="0" smtClean="0">
                <a:solidFill>
                  <a:schemeClr val="tx1"/>
                </a:solidFill>
              </a:rPr>
              <a:t>год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МБОУ  СОШ №________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78471"/>
          <a:ext cx="8115328" cy="347187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48956"/>
                <a:gridCol w="4623606"/>
                <a:gridCol w="2742766"/>
              </a:tblGrid>
              <a:tr h="364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№№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/>
                        <a:t>п</a:t>
                      </a:r>
                      <a:r>
                        <a:rPr lang="ru-RU" sz="2000" dirty="0"/>
                        <a:t>/</a:t>
                      </a:r>
                      <a:r>
                        <a:rPr lang="ru-RU" sz="2000" dirty="0" err="1"/>
                        <a:t>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Наименование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статей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Утверждено 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2013 год в руб.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6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Остаток средств на начало 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2274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67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Поступило средств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43926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6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Всего наличие средств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46200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242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Использование средств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46200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10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В том числе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6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а) </a:t>
                      </a:r>
                      <a:r>
                        <a:rPr lang="ru-RU" sz="2000" dirty="0" err="1"/>
                        <a:t>соцкультмероприятия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27720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6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б) материальная помощь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18480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Остаток средств на начало </a:t>
                      </a:r>
                      <a:r>
                        <a:rPr lang="ru-RU" sz="2000" dirty="0" smtClean="0"/>
                        <a:t>2018 </a:t>
                      </a:r>
                      <a:r>
                        <a:rPr lang="ru-RU" sz="2000" dirty="0"/>
                        <a:t>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-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03479" y="0"/>
            <a:ext cx="28405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Утверждена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заседании профкома №____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 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253054"/>
          </a:xfrm>
        </p:spPr>
        <p:txBody>
          <a:bodyPr/>
          <a:lstStyle/>
          <a:p>
            <a:pPr algn="just"/>
            <a:r>
              <a:rPr lang="ru-RU" sz="2800" b="1" dirty="0" smtClean="0"/>
              <a:t>Ревизионная комиссия первичной профсоюзной организации (далее ревизионная комиссия) создается в целях осуществления контроля за уставной деятельностью профсоюзной организации.</a:t>
            </a:r>
          </a:p>
          <a:p>
            <a:pPr algn="just">
              <a:buNone/>
            </a:pPr>
            <a:endParaRPr lang="ru-RU" sz="2800" b="1" dirty="0" smtClean="0"/>
          </a:p>
          <a:p>
            <a:pPr algn="just"/>
            <a:r>
              <a:rPr lang="ru-RU" sz="2800" b="1" dirty="0" smtClean="0"/>
              <a:t>В своей работе ревизионная комиссия профсоюзной организации руководствуется Уставом Профсоюза, действующим законодательством, Положением.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 algn="just"/>
            <a:r>
              <a:rPr lang="ru-RU" sz="2800" b="1" dirty="0" smtClean="0"/>
              <a:t>Ревизионная комиссия избирается одновременно с соответствующим</a:t>
            </a:r>
            <a:br>
              <a:rPr lang="ru-RU" sz="2800" b="1" dirty="0" smtClean="0"/>
            </a:br>
            <a:r>
              <a:rPr lang="ru-RU" sz="2800" b="1" dirty="0" smtClean="0"/>
              <a:t>комитетом профсоюза на профсоюзном собрании.</a:t>
            </a:r>
          </a:p>
          <a:p>
            <a:pPr algn="just">
              <a:buNone/>
            </a:pPr>
            <a:endParaRPr lang="ru-RU" sz="2800" b="1" dirty="0" smtClean="0"/>
          </a:p>
          <a:p>
            <a:pPr algn="just"/>
            <a:r>
              <a:rPr lang="ru-RU" sz="2800" b="1" dirty="0" smtClean="0"/>
              <a:t>Количественный состав ревизионной комиссии устанавливается профсоюзным собранием. </a:t>
            </a:r>
          </a:p>
          <a:p>
            <a:pPr algn="just">
              <a:buNone/>
            </a:pPr>
            <a:endParaRPr lang="ru-RU" sz="2800" b="1" dirty="0" smtClean="0"/>
          </a:p>
          <a:p>
            <a:pPr algn="just"/>
            <a:r>
              <a:rPr lang="ru-RU" sz="2800" b="1" dirty="0" smtClean="0"/>
              <a:t>Ревизионная комиссия избирает из своего состава председателя и членов комиссии.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r>
              <a:rPr lang="ru-RU" b="1" dirty="0" smtClean="0"/>
              <a:t>Состав комиссии.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3900" b="1" u="sng" dirty="0" smtClean="0"/>
              <a:t>Председатель</a:t>
            </a:r>
            <a:r>
              <a:rPr lang="ru-RU" sz="3900" b="1" dirty="0" smtClean="0"/>
              <a:t> </a:t>
            </a:r>
            <a:r>
              <a:rPr lang="ru-RU" dirty="0" smtClean="0"/>
              <a:t> </a:t>
            </a:r>
            <a:r>
              <a:rPr lang="ru-RU" sz="3000" dirty="0" smtClean="0"/>
              <a:t>созывает и ведет заседания ревизионной комиссии, определяет повестку дня (для утверждения планов работы, распределения обязанностей между членами комиссии, рассмотрения итогов ревизий, проверок и других вопросов).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900" b="1" u="sng" dirty="0" smtClean="0"/>
              <a:t>Секретарь</a:t>
            </a:r>
            <a:r>
              <a:rPr lang="ru-RU" sz="3900" b="1" dirty="0" smtClean="0"/>
              <a:t> </a:t>
            </a:r>
            <a:r>
              <a:rPr lang="ru-RU" sz="3000" dirty="0" smtClean="0"/>
              <a:t>ревизионной комиссии оформляет акты ревизий, ведет протоколы заседаний, делопроизводство, исполняет обязанности Председателя в его отсутствие.</a:t>
            </a:r>
            <a:br>
              <a:rPr lang="ru-RU" sz="3000" dirty="0" smtClean="0"/>
            </a:br>
            <a:endParaRPr lang="ru-RU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03874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/>
              <a:t>Члены ревизионной комиссии могут присутствовать   на заседаниях профсоюзного комитета  с правом совещательного голоса.</a:t>
            </a:r>
          </a:p>
          <a:p>
            <a:pPr algn="just">
              <a:buNone/>
            </a:pPr>
            <a:endParaRPr lang="ru-RU" sz="3200" b="1" dirty="0" smtClean="0"/>
          </a:p>
          <a:p>
            <a:pPr algn="just"/>
            <a:r>
              <a:rPr lang="ru-RU" sz="3200" b="1" dirty="0" smtClean="0"/>
              <a:t> Ревизионная комиссия отчитывается о своей деятельности на собрании профсоюзной организации.</a:t>
            </a:r>
          </a:p>
          <a:p>
            <a:pPr lvl="0" algn="ctr">
              <a:buNone/>
            </a:pP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Основные задачи.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4538674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/>
              <a:t>Проведение ревизий и проверок финансовой деятельности и исполнения смет профкома.</a:t>
            </a:r>
          </a:p>
          <a:p>
            <a:pPr algn="just"/>
            <a:r>
              <a:rPr lang="ru-RU" b="1" dirty="0" smtClean="0"/>
              <a:t>Контроль за состоянием и достоверностью финансового  учета, законностью и целесообразностью запланированных и осуществленных расходов профсоюзных средств. </a:t>
            </a:r>
          </a:p>
          <a:p>
            <a:pPr algn="just"/>
            <a:r>
              <a:rPr lang="ru-RU" b="1" dirty="0" smtClean="0"/>
              <a:t>Контроль за рассмотрением писем, жалоб и предложений, соблюдением принципов справедливости и гласности в расходовании средств.</a:t>
            </a:r>
          </a:p>
          <a:p>
            <a:pPr algn="just">
              <a:buNone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Ревизионная комиссия проверяет: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/>
              <a:t>Профчленство</a:t>
            </a:r>
            <a:r>
              <a:rPr lang="ru-RU" b="1" dirty="0" smtClean="0"/>
              <a:t> и </a:t>
            </a:r>
            <a:r>
              <a:rPr lang="ru-RU" b="1" dirty="0" err="1" smtClean="0"/>
              <a:t>статотчетность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smtClean="0"/>
              <a:t>Полноту и своевременность уплаты членских профсоюзных взносов, расходования профсоюзных средств по смете, утвержденной профсоюзным собранием, законность и целесообразность расходов.</a:t>
            </a:r>
          </a:p>
          <a:p>
            <a:pPr algn="just"/>
            <a:r>
              <a:rPr lang="ru-RU" b="1" dirty="0" smtClean="0"/>
              <a:t>Ведение делопроизводства, соблюдение порядка приема в профсоюз, учет членов профсоюза, поступление членских взносов в профсоюзную организацию, своевременность и правильность рассмотрения заявлений и жалоб трудящихся, выполнение критических замечаний и предложений, высказанных на собраниях.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Права ревизионной комиссии.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b="1" dirty="0" smtClean="0"/>
              <a:t>Получать всю необходимую информацию о финансовой деятельности профсоюзной организации;</a:t>
            </a:r>
          </a:p>
          <a:p>
            <a:r>
              <a:rPr lang="ru-RU" sz="2400" b="1" dirty="0" smtClean="0"/>
              <a:t>проверять фактическое наличие денежных средств и материальных ценностей;</a:t>
            </a:r>
            <a:endParaRPr lang="ru-RU" sz="2400" dirty="0" smtClean="0"/>
          </a:p>
          <a:p>
            <a:pPr lvl="0"/>
            <a:r>
              <a:rPr lang="ru-RU" sz="2400" b="1" dirty="0" smtClean="0"/>
              <a:t>в случае необходимости требовать объяснения и справки от  председателя и членов ПК;</a:t>
            </a:r>
            <a:endParaRPr lang="ru-RU" sz="2400" dirty="0" smtClean="0"/>
          </a:p>
          <a:p>
            <a:pPr lvl="0"/>
            <a:r>
              <a:rPr lang="ru-RU" sz="2400" b="1" dirty="0" smtClean="0"/>
              <a:t>получать в РК профсоюза данные о наличии средств на текущем счете профсоюзной организации;</a:t>
            </a:r>
          </a:p>
          <a:p>
            <a:pPr lvl="0"/>
            <a:r>
              <a:rPr lang="ru-RU" sz="2400" b="1" dirty="0" smtClean="0"/>
              <a:t>требовать внеочередного созыва собрания  профсоюзной организации в случае разногласий с профсоюзным комитетом по результатам ревизии;</a:t>
            </a:r>
            <a:endParaRPr lang="ru-RU" sz="2400" dirty="0" smtClean="0"/>
          </a:p>
          <a:p>
            <a:pPr lvl="0"/>
            <a:r>
              <a:rPr lang="ru-RU" sz="2400" b="1" dirty="0" smtClean="0"/>
              <a:t>привлекать к проведению ревизий и проверок работников РК профсоюза.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В 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Проверка состояния делопроизводства в первичной профсоюзной организации.</a:t>
            </a:r>
          </a:p>
          <a:p>
            <a:r>
              <a:rPr lang="ru-RU" b="1" dirty="0" smtClean="0"/>
              <a:t>Проверка расходования денежных средств на празднование 8 марта (Дня Учителя, Нового года)</a:t>
            </a:r>
          </a:p>
          <a:p>
            <a:r>
              <a:rPr lang="ru-RU" b="1" dirty="0" smtClean="0"/>
              <a:t>Проверка журнала учёта членов профсоюза.</a:t>
            </a:r>
          </a:p>
          <a:p>
            <a:r>
              <a:rPr lang="ru-RU" b="1" dirty="0" smtClean="0"/>
              <a:t>Проверка соблюдения установленного порядка выдачи материальной помощи членам профсоюза.</a:t>
            </a:r>
          </a:p>
          <a:p>
            <a:r>
              <a:rPr lang="ru-RU" b="1" dirty="0" smtClean="0"/>
              <a:t>Проверка выполнения плана работы.</a:t>
            </a:r>
          </a:p>
          <a:p>
            <a:r>
              <a:rPr lang="ru-RU" b="1" dirty="0" smtClean="0"/>
              <a:t>Проверка выполнения утверждённой сметы (доходной части, расходной части).</a:t>
            </a:r>
          </a:p>
          <a:p>
            <a:r>
              <a:rPr lang="ru-RU" b="1" dirty="0" smtClean="0"/>
              <a:t>Проверка периодичности проведения собраний и заседаний ПК.</a:t>
            </a:r>
          </a:p>
          <a:p>
            <a:r>
              <a:rPr lang="ru-RU" b="1" dirty="0" smtClean="0"/>
              <a:t>Проверка выполнения решений, принятых на собраниях.</a:t>
            </a:r>
          </a:p>
          <a:p>
            <a:r>
              <a:rPr lang="ru-RU" b="1" dirty="0" smtClean="0"/>
              <a:t>Проверка наличия протоколов собраний и заседаний ПК </a:t>
            </a:r>
          </a:p>
          <a:p>
            <a:r>
              <a:rPr lang="ru-RU" b="1" dirty="0" smtClean="0"/>
              <a:t>                                                                  и т.д.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519</Words>
  <Application>Microsoft Office PowerPoint</Application>
  <PresentationFormat>Экран (4:3)</PresentationFormat>
  <Paragraphs>130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РЕВИЗИОННАЯ КОМИССИЯ </vt:lpstr>
      <vt:lpstr> </vt:lpstr>
      <vt:lpstr> </vt:lpstr>
      <vt:lpstr>Состав комиссии.</vt:lpstr>
      <vt:lpstr> </vt:lpstr>
      <vt:lpstr>Основные задачи.</vt:lpstr>
      <vt:lpstr>        Ревизионная комиссия проверяет:</vt:lpstr>
      <vt:lpstr>Права ревизионной комиссии.</vt:lpstr>
      <vt:lpstr> В план</vt:lpstr>
      <vt:lpstr>Общая часть АКТА  по результатам проверки</vt:lpstr>
      <vt:lpstr> </vt:lpstr>
      <vt:lpstr> </vt:lpstr>
      <vt:lpstr> С М Е Т А  расхода профсоюзных средств на 2017 год МБОУ  СОШ №________</vt:lpstr>
    </vt:vector>
  </TitlesOfParts>
  <Company>Школа №14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РЕВИЗИОННАЯ КОМИССИЯ</dc:title>
  <dc:creator>Побережнюк И.Г.</dc:creator>
  <cp:lastModifiedBy>okazakova</cp:lastModifiedBy>
  <cp:revision>26</cp:revision>
  <dcterms:created xsi:type="dcterms:W3CDTF">2012-12-03T07:25:58Z</dcterms:created>
  <dcterms:modified xsi:type="dcterms:W3CDTF">2017-02-08T07:27:34Z</dcterms:modified>
</cp:coreProperties>
</file>